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3318" r:id="rId3"/>
    <p:sldId id="3166" r:id="rId5"/>
    <p:sldId id="3188" r:id="rId6"/>
    <p:sldId id="3192" r:id="rId7"/>
    <p:sldId id="3290" r:id="rId8"/>
    <p:sldId id="3194" r:id="rId9"/>
    <p:sldId id="3190" r:id="rId10"/>
    <p:sldId id="3239" r:id="rId11"/>
    <p:sldId id="3241" r:id="rId12"/>
    <p:sldId id="3243" r:id="rId13"/>
    <p:sldId id="3249" r:id="rId14"/>
    <p:sldId id="3257" r:id="rId15"/>
    <p:sldId id="3199" r:id="rId16"/>
    <p:sldId id="3251" r:id="rId17"/>
    <p:sldId id="3252" r:id="rId18"/>
    <p:sldId id="3253" r:id="rId19"/>
    <p:sldId id="3254" r:id="rId20"/>
    <p:sldId id="3205" r:id="rId21"/>
  </p:sldIdLst>
  <p:sldSz cx="12858750" cy="7232650"/>
  <p:notesSz cx="6858000" cy="9144000"/>
  <p:custDataLst>
    <p:tags r:id="rId2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8" userDrawn="1">
          <p15:clr>
            <a:srgbClr val="A4A3A4"/>
          </p15:clr>
        </p15:guide>
        <p15:guide id="2" pos="40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ED1E5"/>
    <a:srgbClr val="21A3DE"/>
    <a:srgbClr val="479CD1"/>
    <a:srgbClr val="1595E7"/>
    <a:srgbClr val="06A4F6"/>
    <a:srgbClr val="AEAEAE"/>
    <a:srgbClr val="0E76AF"/>
    <a:srgbClr val="C2F7FF"/>
    <a:srgbClr val="C8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77" autoAdjust="0"/>
    <p:restoredTop sz="87753" autoAdjust="0"/>
  </p:normalViewPr>
  <p:slideViewPr>
    <p:cSldViewPr>
      <p:cViewPr varScale="1">
        <p:scale>
          <a:sx n="79" d="100"/>
          <a:sy n="79" d="100"/>
        </p:scale>
        <p:origin x="970" y="72"/>
      </p:cViewPr>
      <p:guideLst>
        <p:guide orient="horz" pos="2278"/>
        <p:guide pos="4050"/>
      </p:guideLst>
    </p:cSldViewPr>
  </p:slideViewPr>
  <p:outlineViewPr>
    <p:cViewPr>
      <p:scale>
        <a:sx n="100" d="100"/>
        <a:sy n="100" d="100"/>
      </p:scale>
      <p:origin x="0" y="-205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让天津那边拍张声学实验室外面设备的照片，和软件测试截图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东莞检测基地：电磁兼容实验室图片换成暗室照片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Sony, </a:t>
            </a:r>
            <a:r>
              <a:rPr lang="zh-CN" altLang="en-US" dirty="0"/>
              <a:t>等</a:t>
            </a:r>
            <a:r>
              <a:rPr lang="en-US" altLang="zh-CN" dirty="0"/>
              <a:t>logo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  <p:sp>
        <p:nvSpPr>
          <p:cNvPr id="6" name="剪去单角的矩形 5"/>
          <p:cNvSpPr/>
          <p:nvPr userDrawn="1"/>
        </p:nvSpPr>
        <p:spPr>
          <a:xfrm rot="10800000" flipV="1">
            <a:off x="590550" y="2310"/>
            <a:ext cx="12275185" cy="954000"/>
          </a:xfrm>
          <a:prstGeom prst="snip1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0" y="1905"/>
            <a:ext cx="884555" cy="953770"/>
            <a:chOff x="0" y="3"/>
            <a:chExt cx="1393" cy="1520"/>
          </a:xfrm>
        </p:grpSpPr>
        <p:sp>
          <p:nvSpPr>
            <p:cNvPr id="9" name="等腰三角形 8"/>
            <p:cNvSpPr/>
            <p:nvPr userDrawn="1"/>
          </p:nvSpPr>
          <p:spPr>
            <a:xfrm>
              <a:off x="0" y="3"/>
              <a:ext cx="930" cy="768"/>
            </a:xfrm>
            <a:prstGeom prst="triangle">
              <a:avLst/>
            </a:prstGeom>
            <a:solidFill>
              <a:srgbClr val="B3E1F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 userDrawn="1"/>
          </p:nvSpPr>
          <p:spPr>
            <a:xfrm rot="10800000">
              <a:off x="0" y="755"/>
              <a:ext cx="930" cy="768"/>
            </a:xfrm>
            <a:prstGeom prst="triangle">
              <a:avLst/>
            </a:prstGeom>
            <a:solidFill>
              <a:srgbClr val="6EB9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 userDrawn="1"/>
          </p:nvSpPr>
          <p:spPr>
            <a:xfrm rot="10800000">
              <a:off x="463" y="3"/>
              <a:ext cx="930" cy="768"/>
            </a:xfrm>
            <a:prstGeom prst="triangle">
              <a:avLst/>
            </a:prstGeom>
            <a:solidFill>
              <a:srgbClr val="C2F7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 userDrawn="1"/>
          </p:nvSpPr>
          <p:spPr>
            <a:xfrm>
              <a:off x="463" y="755"/>
              <a:ext cx="930" cy="768"/>
            </a:xfrm>
            <a:prstGeom prst="triangle">
              <a:avLst/>
            </a:prstGeom>
            <a:solidFill>
              <a:srgbClr val="4F97FB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 descr="LOGO白色"/>
          <p:cNvPicPr>
            <a:picLocks noChangeAspect="1"/>
          </p:cNvPicPr>
          <p:nvPr userDrawn="1"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11133455" y="83185"/>
            <a:ext cx="1445260" cy="7429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1082655" y="1270"/>
            <a:ext cx="1782445" cy="95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388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4895" y="31750"/>
            <a:ext cx="1464310" cy="8407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8" Type="http://schemas.openxmlformats.org/officeDocument/2006/relationships/notesSlide" Target="../notesSlides/notesSlide13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87.png"/><Relationship Id="rId15" Type="http://schemas.openxmlformats.org/officeDocument/2006/relationships/image" Target="../media/image86.png"/><Relationship Id="rId14" Type="http://schemas.openxmlformats.org/officeDocument/2006/relationships/image" Target="../media/image85.png"/><Relationship Id="rId13" Type="http://schemas.openxmlformats.org/officeDocument/2006/relationships/image" Target="../media/image84.png"/><Relationship Id="rId12" Type="http://schemas.openxmlformats.org/officeDocument/2006/relationships/image" Target="../media/image83.png"/><Relationship Id="rId11" Type="http://schemas.openxmlformats.org/officeDocument/2006/relationships/image" Target="../media/image82.png"/><Relationship Id="rId10" Type="http://schemas.openxmlformats.org/officeDocument/2006/relationships/image" Target="../media/image81.png"/><Relationship Id="rId1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png"/><Relationship Id="rId8" Type="http://schemas.openxmlformats.org/officeDocument/2006/relationships/image" Target="../media/image95.png"/><Relationship Id="rId7" Type="http://schemas.openxmlformats.org/officeDocument/2006/relationships/image" Target="../media/image94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98.png"/><Relationship Id="rId10" Type="http://schemas.openxmlformats.org/officeDocument/2006/relationships/image" Target="../media/image97.png"/><Relationship Id="rId1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6.jpeg"/><Relationship Id="rId8" Type="http://schemas.openxmlformats.org/officeDocument/2006/relationships/image" Target="../media/image105.png"/><Relationship Id="rId7" Type="http://schemas.openxmlformats.org/officeDocument/2006/relationships/image" Target="../media/image104.png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38.jpeg"/><Relationship Id="rId38" Type="http://schemas.openxmlformats.org/officeDocument/2006/relationships/notesSlide" Target="../notesSlides/notesSlide15.xml"/><Relationship Id="rId37" Type="http://schemas.openxmlformats.org/officeDocument/2006/relationships/slideLayout" Target="../slideLayouts/slideLayout1.xml"/><Relationship Id="rId36" Type="http://schemas.openxmlformats.org/officeDocument/2006/relationships/image" Target="../media/image133.png"/><Relationship Id="rId35" Type="http://schemas.openxmlformats.org/officeDocument/2006/relationships/image" Target="../media/image132.jpeg"/><Relationship Id="rId34" Type="http://schemas.openxmlformats.org/officeDocument/2006/relationships/image" Target="../media/image131.jpeg"/><Relationship Id="rId33" Type="http://schemas.openxmlformats.org/officeDocument/2006/relationships/image" Target="../media/image130.png"/><Relationship Id="rId32" Type="http://schemas.openxmlformats.org/officeDocument/2006/relationships/image" Target="../media/image129.jpeg"/><Relationship Id="rId31" Type="http://schemas.openxmlformats.org/officeDocument/2006/relationships/image" Target="../media/image128.png"/><Relationship Id="rId30" Type="http://schemas.openxmlformats.org/officeDocument/2006/relationships/image" Target="../media/image127.png"/><Relationship Id="rId3" Type="http://schemas.openxmlformats.org/officeDocument/2006/relationships/image" Target="../media/image101.png"/><Relationship Id="rId29" Type="http://schemas.openxmlformats.org/officeDocument/2006/relationships/image" Target="../media/image126.jpeg"/><Relationship Id="rId28" Type="http://schemas.openxmlformats.org/officeDocument/2006/relationships/image" Target="../media/image125.png"/><Relationship Id="rId27" Type="http://schemas.openxmlformats.org/officeDocument/2006/relationships/image" Target="../media/image124.png"/><Relationship Id="rId26" Type="http://schemas.openxmlformats.org/officeDocument/2006/relationships/image" Target="../media/image123.jpeg"/><Relationship Id="rId25" Type="http://schemas.openxmlformats.org/officeDocument/2006/relationships/image" Target="../media/image122.jpeg"/><Relationship Id="rId24" Type="http://schemas.openxmlformats.org/officeDocument/2006/relationships/image" Target="../media/image121.png"/><Relationship Id="rId23" Type="http://schemas.openxmlformats.org/officeDocument/2006/relationships/image" Target="../media/image120.jpeg"/><Relationship Id="rId22" Type="http://schemas.openxmlformats.org/officeDocument/2006/relationships/image" Target="../media/image119.jpeg"/><Relationship Id="rId21" Type="http://schemas.openxmlformats.org/officeDocument/2006/relationships/image" Target="../media/image118.png"/><Relationship Id="rId20" Type="http://schemas.openxmlformats.org/officeDocument/2006/relationships/image" Target="../media/image117.jpeg"/><Relationship Id="rId2" Type="http://schemas.openxmlformats.org/officeDocument/2006/relationships/image" Target="../media/image100.jpeg"/><Relationship Id="rId19" Type="http://schemas.openxmlformats.org/officeDocument/2006/relationships/image" Target="../media/image116.jpeg"/><Relationship Id="rId18" Type="http://schemas.openxmlformats.org/officeDocument/2006/relationships/image" Target="../media/image115.png"/><Relationship Id="rId17" Type="http://schemas.openxmlformats.org/officeDocument/2006/relationships/image" Target="../media/image114.jpeg"/><Relationship Id="rId16" Type="http://schemas.openxmlformats.org/officeDocument/2006/relationships/image" Target="../media/image113.png"/><Relationship Id="rId15" Type="http://schemas.openxmlformats.org/officeDocument/2006/relationships/image" Target="../media/image112.jpeg"/><Relationship Id="rId14" Type="http://schemas.openxmlformats.org/officeDocument/2006/relationships/image" Target="../media/image111.jpeg"/><Relationship Id="rId13" Type="http://schemas.openxmlformats.org/officeDocument/2006/relationships/image" Target="../media/image110.png"/><Relationship Id="rId12" Type="http://schemas.openxmlformats.org/officeDocument/2006/relationships/image" Target="../media/image109.jpeg"/><Relationship Id="rId11" Type="http://schemas.openxmlformats.org/officeDocument/2006/relationships/image" Target="../media/image108.png"/><Relationship Id="rId10" Type="http://schemas.openxmlformats.org/officeDocument/2006/relationships/image" Target="../media/image107.jpeg"/><Relationship Id="rId1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2.jpeg"/><Relationship Id="rId8" Type="http://schemas.openxmlformats.org/officeDocument/2006/relationships/image" Target="../media/image141.jpeg"/><Relationship Id="rId7" Type="http://schemas.openxmlformats.org/officeDocument/2006/relationships/image" Target="../media/image140.jpeg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4" Type="http://schemas.openxmlformats.org/officeDocument/2006/relationships/notesSlide" Target="../notesSlides/notesSlide16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45.jpeg"/><Relationship Id="rId11" Type="http://schemas.openxmlformats.org/officeDocument/2006/relationships/image" Target="../media/image144.jpeg"/><Relationship Id="rId10" Type="http://schemas.openxmlformats.org/officeDocument/2006/relationships/image" Target="../media/image143.jpeg"/><Relationship Id="rId1" Type="http://schemas.openxmlformats.org/officeDocument/2006/relationships/image" Target="../media/image1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1.jpeg"/><Relationship Id="rId16" Type="http://schemas.openxmlformats.org/officeDocument/2006/relationships/image" Target="../media/image40.png"/><Relationship Id="rId15" Type="http://schemas.openxmlformats.org/officeDocument/2006/relationships/image" Target="../media/image39.png"/><Relationship Id="rId14" Type="http://schemas.openxmlformats.org/officeDocument/2006/relationships/image" Target="../media/image38.jpeg"/><Relationship Id="rId13" Type="http://schemas.openxmlformats.org/officeDocument/2006/relationships/image" Target="../media/image37.jpeg"/><Relationship Id="rId12" Type="http://schemas.openxmlformats.org/officeDocument/2006/relationships/image" Target="../media/image36.png"/><Relationship Id="rId11" Type="http://schemas.openxmlformats.org/officeDocument/2006/relationships/image" Target="../media/image35.jpeg"/><Relationship Id="rId10" Type="http://schemas.openxmlformats.org/officeDocument/2006/relationships/image" Target="../media/image34.jpeg"/><Relationship Id="rId1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9.jpe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680" y="176064"/>
            <a:ext cx="2016224" cy="11568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7" descr="Z:\刘茂坪\LOGO\电研院最新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35" y="347362"/>
            <a:ext cx="2793662" cy="728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9813751" y="663744"/>
            <a:ext cx="2632075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方正兰亭中黑_GBK" panose="02000000000000000000" pitchFamily="2" charset="-122"/>
              </a:rPr>
              <a:t>中国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方正兰亭中黑_GBK" panose="02000000000000000000" pitchFamily="2" charset="-122"/>
              </a:rPr>
              <a:t>·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方正兰亭中黑_GBK" panose="02000000000000000000" pitchFamily="2" charset="-122"/>
              </a:rPr>
              <a:t>天津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cs typeface="方正兰亭中黑_GBK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85212" y="5007101"/>
            <a:ext cx="7583584" cy="634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dist" eaLnBrk="1" hangingPunct="1">
              <a:lnSpc>
                <a:spcPts val="4500"/>
              </a:lnSpc>
              <a:buFontTx/>
              <a:buNone/>
            </a:pPr>
            <a:r>
              <a:rPr lang="zh-CN" altLang="en-US" sz="36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中黑_GBK" panose="02000000000000000000" pitchFamily="2" charset="-122"/>
                <a:sym typeface="+mn-ea"/>
              </a:rPr>
              <a:t>东电检测技术服务（天津）有限公司</a:t>
            </a:r>
            <a:endParaRPr lang="en-US" altLang="zh-CN" sz="3600"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中黑_GBK" panose="02000000000000000000" pitchFamily="2" charset="-122"/>
              <a:sym typeface="+mn-ea"/>
            </a:endParaRPr>
          </a:p>
        </p:txBody>
      </p:sp>
      <p:pic>
        <p:nvPicPr>
          <p:cNvPr id="17" name="图片 16" descr="未命名 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34795"/>
            <a:ext cx="12858751" cy="30041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34315"/>
            <a:ext cx="816546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东电检测可靠性实验室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Pentagon 6"/>
          <p:cNvSpPr/>
          <p:nvPr/>
        </p:nvSpPr>
        <p:spPr>
          <a:xfrm>
            <a:off x="673735" y="2527300"/>
            <a:ext cx="5743575" cy="956945"/>
          </a:xfrm>
          <a:prstGeom prst="homePlat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145" rtlCol="0" anchor="ctr"/>
          <a:lstStyle/>
          <a:p>
            <a:pPr marL="285750" indent="-285750" algn="l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气候、机械、化学、包装运输类可靠性检测</a:t>
            </a:r>
            <a:endParaRPr lang="zh-CN" altLang="en-US" sz="1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85750" indent="-285750" algn="l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可靠性分析，环境剖面分析，试验剪裁，测试评估</a:t>
            </a:r>
            <a:endParaRPr lang="zh-CN" altLang="en-US" sz="1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85750" indent="-285750" algn="l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专业的可靠性检测和分析团队</a:t>
            </a:r>
            <a:endParaRPr lang="zh-CN" altLang="en-US" sz="13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7" name="Group 34"/>
          <p:cNvGrpSpPr/>
          <p:nvPr/>
        </p:nvGrpSpPr>
        <p:grpSpPr>
          <a:xfrm>
            <a:off x="673100" y="1889760"/>
            <a:ext cx="5744210" cy="571500"/>
            <a:chOff x="5252480" y="3095119"/>
            <a:chExt cx="2341750" cy="515092"/>
          </a:xfrm>
        </p:grpSpPr>
        <p:sp>
          <p:nvSpPr>
            <p:cNvPr id="58" name="Pentagon 5"/>
            <p:cNvSpPr/>
            <p:nvPr/>
          </p:nvSpPr>
          <p:spPr>
            <a:xfrm>
              <a:off x="5639289" y="3095119"/>
              <a:ext cx="1954941" cy="514942"/>
            </a:xfrm>
            <a:prstGeom prst="homePlate">
              <a:avLst>
                <a:gd name="adj" fmla="val 0"/>
              </a:avLst>
            </a:prstGeom>
            <a:solidFill>
              <a:srgbClr val="479C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r>
                <a:rPr sz="1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1间环境可靠性实验室，面积</a:t>
              </a:r>
              <a:r>
                <a:rPr lang="en-US" sz="1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8</a:t>
              </a:r>
              <a:r>
                <a:rPr sz="1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00平，设备100多台</a:t>
              </a:r>
              <a:endParaRPr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Rectangle 9"/>
            <p:cNvSpPr/>
            <p:nvPr/>
          </p:nvSpPr>
          <p:spPr>
            <a:xfrm>
              <a:off x="5252480" y="3095119"/>
              <a:ext cx="394520" cy="515092"/>
            </a:xfrm>
            <a:prstGeom prst="rect">
              <a:avLst/>
            </a:prstGeom>
            <a:solidFill>
              <a:srgbClr val="0E76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天津</a:t>
              </a:r>
              <a:endPara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Group 34"/>
          <p:cNvGrpSpPr/>
          <p:nvPr/>
        </p:nvGrpSpPr>
        <p:grpSpPr>
          <a:xfrm>
            <a:off x="673735" y="1277620"/>
            <a:ext cx="5744210" cy="546100"/>
            <a:chOff x="5244464" y="3095119"/>
            <a:chExt cx="2342099" cy="526419"/>
          </a:xfrm>
        </p:grpSpPr>
        <p:sp>
          <p:nvSpPr>
            <p:cNvPr id="61" name="Pentagon 5"/>
            <p:cNvSpPr/>
            <p:nvPr/>
          </p:nvSpPr>
          <p:spPr>
            <a:xfrm>
              <a:off x="5635214" y="3095119"/>
              <a:ext cx="1951349" cy="526419"/>
            </a:xfrm>
            <a:prstGeom prst="homePlate">
              <a:avLst>
                <a:gd name="adj" fmla="val 0"/>
              </a:avLst>
            </a:prstGeom>
            <a:solidFill>
              <a:srgbClr val="479C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r>
                <a:rPr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2间环境可靠性实验室，面积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</a:t>
              </a:r>
              <a:r>
                <a:rPr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00平，设备200多台</a:t>
              </a:r>
              <a:endParaRPr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Rectangle 9"/>
            <p:cNvSpPr/>
            <p:nvPr/>
          </p:nvSpPr>
          <p:spPr>
            <a:xfrm>
              <a:off x="5244464" y="3095119"/>
              <a:ext cx="394333" cy="526394"/>
            </a:xfrm>
            <a:prstGeom prst="rect">
              <a:avLst/>
            </a:prstGeom>
            <a:solidFill>
              <a:srgbClr val="0E76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东莞</a:t>
              </a:r>
              <a:endPara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lum bright="6000"/>
          </a:blip>
          <a:srcRect l="88" t="14075" r="-88" b="13315"/>
          <a:stretch>
            <a:fillRect/>
          </a:stretch>
        </p:blipFill>
        <p:spPr>
          <a:xfrm>
            <a:off x="673735" y="3569970"/>
            <a:ext cx="5744210" cy="312293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551147" y="1308782"/>
            <a:ext cx="5602605" cy="5389880"/>
            <a:chOff x="10317" y="2011"/>
            <a:chExt cx="8823" cy="8582"/>
          </a:xfrm>
        </p:grpSpPr>
        <p:pic>
          <p:nvPicPr>
            <p:cNvPr id="7" name="图片 6"/>
            <p:cNvPicPr/>
            <p:nvPr/>
          </p:nvPicPr>
          <p:blipFill>
            <a:blip r:embed="rId2"/>
            <a:srcRect l="12225" t="7201" r="8364" b="5078"/>
            <a:stretch>
              <a:fillRect/>
            </a:stretch>
          </p:blipFill>
          <p:spPr>
            <a:xfrm>
              <a:off x="10319" y="2011"/>
              <a:ext cx="4339" cy="2778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/>
          </p:nvPicPr>
          <p:blipFill>
            <a:blip r:embed="rId3"/>
            <a:srcRect r="3770" b="3848"/>
            <a:stretch>
              <a:fillRect/>
            </a:stretch>
          </p:blipFill>
          <p:spPr>
            <a:xfrm>
              <a:off x="14801" y="4896"/>
              <a:ext cx="4339" cy="2778"/>
            </a:xfrm>
            <a:prstGeom prst="rect">
              <a:avLst/>
            </a:prstGeom>
          </p:spPr>
        </p:pic>
        <p:pic>
          <p:nvPicPr>
            <p:cNvPr id="14" name="图片 13"/>
            <p:cNvPicPr/>
            <p:nvPr/>
          </p:nvPicPr>
          <p:blipFill>
            <a:blip r:embed="rId4"/>
            <a:srcRect r="4112"/>
            <a:stretch>
              <a:fillRect/>
            </a:stretch>
          </p:blipFill>
          <p:spPr>
            <a:xfrm>
              <a:off x="14803" y="2012"/>
              <a:ext cx="4337" cy="2778"/>
            </a:xfrm>
            <a:prstGeom prst="rect">
              <a:avLst/>
            </a:prstGeom>
          </p:spPr>
        </p:pic>
        <p:pic>
          <p:nvPicPr>
            <p:cNvPr id="15" name="图片 14"/>
            <p:cNvPicPr/>
            <p:nvPr/>
          </p:nvPicPr>
          <p:blipFill>
            <a:blip r:embed="rId5">
              <a:lum bright="12000"/>
            </a:blip>
            <a:srcRect l="6337" r="4717" b="9513"/>
            <a:stretch>
              <a:fillRect/>
            </a:stretch>
          </p:blipFill>
          <p:spPr>
            <a:xfrm>
              <a:off x="10317" y="7815"/>
              <a:ext cx="4337" cy="2778"/>
            </a:xfrm>
            <a:prstGeom prst="rect">
              <a:avLst/>
            </a:prstGeom>
          </p:spPr>
        </p:pic>
        <p:pic>
          <p:nvPicPr>
            <p:cNvPr id="17" name="图片 16"/>
            <p:cNvPicPr/>
            <p:nvPr/>
          </p:nvPicPr>
          <p:blipFill>
            <a:blip r:embed="rId6"/>
            <a:srcRect r="16836"/>
            <a:stretch>
              <a:fillRect/>
            </a:stretch>
          </p:blipFill>
          <p:spPr>
            <a:xfrm>
              <a:off x="14808" y="7815"/>
              <a:ext cx="4332" cy="2778"/>
            </a:xfrm>
            <a:prstGeom prst="rect">
              <a:avLst/>
            </a:prstGeom>
          </p:spPr>
        </p:pic>
      </p:grpSp>
      <p:pic>
        <p:nvPicPr>
          <p:cNvPr id="20" name="图片 19"/>
          <p:cNvPicPr/>
          <p:nvPr/>
        </p:nvPicPr>
        <p:blipFill>
          <a:blip r:embed="rId7">
            <a:lum bright="6000"/>
          </a:blip>
          <a:srcRect l="14246"/>
          <a:stretch>
            <a:fillRect/>
          </a:stretch>
        </p:blipFill>
        <p:spPr>
          <a:xfrm>
            <a:off x="6577564" y="3069215"/>
            <a:ext cx="2727578" cy="1796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/>
          <p:cNvSpPr/>
          <p:nvPr/>
        </p:nvSpPr>
        <p:spPr>
          <a:xfrm>
            <a:off x="672465" y="1526540"/>
            <a:ext cx="6683375" cy="7969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00" tIns="107950" rtlCol="0" anchor="t" anchorCtr="0"/>
          <a:lstStyle/>
          <a:p>
            <a:pPr marL="0"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sz="1600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拥有设备：</a:t>
            </a:r>
            <a:r>
              <a:rPr lang="en-US" sz="13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实验室配有积分球，光度分布计，耐久房，等专业的能效测试设备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；</a:t>
            </a:r>
            <a:endParaRPr lang="zh-CN" altLang="en-US" sz="13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895985" y="234315"/>
            <a:ext cx="816546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东电检测能效实验室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 descr="lADPDgQ9qs3EUEPNC9DND8A_4032_3024.jpg_620x10000q90g"/>
          <p:cNvPicPr/>
          <p:nvPr/>
        </p:nvPicPr>
        <p:blipFill>
          <a:blip r:embed="rId1"/>
          <a:srcRect l="8372" t="24478" r="672" b="919"/>
          <a:stretch>
            <a:fillRect/>
          </a:stretch>
        </p:blipFill>
        <p:spPr>
          <a:xfrm>
            <a:off x="7437120" y="1527175"/>
            <a:ext cx="4691380" cy="2556510"/>
          </a:xfrm>
          <a:prstGeom prst="rect">
            <a:avLst/>
          </a:prstGeom>
        </p:spPr>
      </p:pic>
      <p:pic>
        <p:nvPicPr>
          <p:cNvPr id="7" name="图片 6" descr="积分球2-OK"/>
          <p:cNvPicPr>
            <a:picLocks noChangeAspect="1"/>
          </p:cNvPicPr>
          <p:nvPr/>
        </p:nvPicPr>
        <p:blipFill>
          <a:blip r:embed="rId2"/>
          <a:srcRect t="3378" b="7399"/>
          <a:stretch>
            <a:fillRect/>
          </a:stretch>
        </p:blipFill>
        <p:spPr>
          <a:xfrm>
            <a:off x="7435215" y="4165600"/>
            <a:ext cx="4693285" cy="2533650"/>
          </a:xfrm>
          <a:prstGeom prst="rect">
            <a:avLst/>
          </a:prstGeom>
        </p:spPr>
      </p:pic>
      <p:pic>
        <p:nvPicPr>
          <p:cNvPr id="8" name="图片 7" descr="能效测试"/>
          <p:cNvPicPr/>
          <p:nvPr/>
        </p:nvPicPr>
        <p:blipFill>
          <a:blip r:embed="rId3"/>
          <a:stretch>
            <a:fillRect/>
          </a:stretch>
        </p:blipFill>
        <p:spPr>
          <a:xfrm>
            <a:off x="3997960" y="4550410"/>
            <a:ext cx="3348355" cy="2148840"/>
          </a:xfrm>
          <a:prstGeom prst="rect">
            <a:avLst/>
          </a:prstGeom>
        </p:spPr>
      </p:pic>
      <p:pic>
        <p:nvPicPr>
          <p:cNvPr id="9" name="图片 8" descr="DSC_39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65" y="4550410"/>
            <a:ext cx="3229610" cy="214884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72465" y="3220720"/>
            <a:ext cx="6683375" cy="1272540"/>
            <a:chOff x="10484" y="8265"/>
            <a:chExt cx="4683" cy="1821"/>
          </a:xfrm>
        </p:grpSpPr>
        <p:sp>
          <p:nvSpPr>
            <p:cNvPr id="4" name="Rectangle 7"/>
            <p:cNvSpPr/>
            <p:nvPr/>
          </p:nvSpPr>
          <p:spPr>
            <a:xfrm>
              <a:off x="10484" y="8265"/>
              <a:ext cx="813" cy="1821"/>
            </a:xfrm>
            <a:prstGeom prst="rect">
              <a:avLst/>
            </a:prstGeom>
            <a:solidFill>
              <a:srgbClr val="479C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170" tIns="46990" rIns="90170" bIns="46990" rtlCol="0" anchor="ctr"/>
            <a:lstStyle/>
            <a:p>
              <a:pPr algn="ctr" eaLnBrk="1" latinLnBrk="0" hangingPunct="1">
                <a:lnSpc>
                  <a:spcPct val="150000"/>
                </a:lnSpc>
              </a:pP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服务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 eaLnBrk="1" latinLnBrk="0" hangingPunct="1">
                <a:lnSpc>
                  <a:spcPct val="150000"/>
                </a:lnSpc>
              </a:pP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范围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Rectangle 6"/>
            <p:cNvSpPr/>
            <p:nvPr/>
          </p:nvSpPr>
          <p:spPr>
            <a:xfrm>
              <a:off x="11297" y="8265"/>
              <a:ext cx="3870" cy="1821"/>
            </a:xfrm>
            <a:prstGeom prst="rect">
              <a:avLst/>
            </a:prstGeom>
            <a:solidFill>
              <a:schemeClr val="bg1">
                <a:lumMod val="9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170" tIns="46990" rIns="90170" bIns="46990" rtlCol="0" anchor="t" anchorCtr="0"/>
            <a:lstStyle/>
            <a:p>
              <a:pPr marL="171450" indent="-171450" eaLnBrk="1" latinLnBrk="0" hangingPunct="1">
                <a:lnSpc>
                  <a:spcPts val="2200"/>
                </a:lnSpc>
                <a:buFont typeface="Wingdings" panose="05000000000000000000" charset="0"/>
                <a:buChar char="l"/>
              </a:pPr>
              <a:r>
                <a:rPr lang="zh-CN" altLang="en-US" sz="130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产品能效测试服务</a:t>
              </a:r>
              <a:endParaRPr lang="zh-CN" altLang="en-US" sz="130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  <a:p>
              <a:pPr marL="171450" indent="-171450" eaLnBrk="1" latinLnBrk="0" hangingPunct="1">
                <a:lnSpc>
                  <a:spcPts val="2200"/>
                </a:lnSpc>
                <a:buFont typeface="Wingdings" panose="05000000000000000000" charset="0"/>
                <a:buChar char="l"/>
              </a:pPr>
              <a:r>
                <a:rPr lang="zh-CN" altLang="en-US" sz="130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欧洲，美国，欧洲，加拿大，韩国等相关能效认证服务</a:t>
              </a:r>
              <a:endParaRPr lang="zh-CN" altLang="en-US" sz="130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  <a:p>
              <a:pPr marL="171450" indent="-171450" eaLnBrk="1" latinLnBrk="0" hangingPunct="1">
                <a:lnSpc>
                  <a:spcPts val="2200"/>
                </a:lnSpc>
                <a:buFont typeface="Wingdings" panose="05000000000000000000" charset="0"/>
                <a:buChar char="l"/>
              </a:pPr>
              <a:r>
                <a:rPr lang="zh-CN" altLang="en-US" sz="130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产品能效咨询、设计、整改等服务</a:t>
              </a:r>
              <a:endParaRPr lang="zh-CN" altLang="en-US" sz="130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  <a:p>
              <a:pPr marL="171450" indent="-171450" eaLnBrk="1" latinLnBrk="0" hangingPunct="1">
                <a:lnSpc>
                  <a:spcPts val="2200"/>
                </a:lnSpc>
                <a:buFont typeface="Wingdings" panose="05000000000000000000" charset="0"/>
                <a:buChar char="l"/>
              </a:pPr>
              <a:r>
                <a:rPr lang="zh-CN" altLang="en-US" sz="130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实验室场地租用服务</a:t>
              </a:r>
              <a:endParaRPr lang="zh-CN" altLang="en-US" sz="130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Rectangle 8"/>
          <p:cNvSpPr/>
          <p:nvPr/>
        </p:nvSpPr>
        <p:spPr>
          <a:xfrm>
            <a:off x="673735" y="2402840"/>
            <a:ext cx="6682105" cy="7385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00" tIns="107950" rtlCol="0" anchor="t" anchorCtr="0"/>
          <a:lstStyle/>
          <a:p>
            <a:pPr marL="0" indent="0" algn="l" eaLnBrk="1" latinLnBrk="0" hangingPunct="1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测试项目：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Energy star, CEC, NRCan, DOE, ErP, GEMS, KMEPS等能效认证。</a:t>
            </a:r>
            <a:endParaRPr lang="zh-CN" altLang="en-US" sz="13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34315"/>
            <a:ext cx="816546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东电检测声学实验室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声学软件"/>
          <p:cNvPicPr>
            <a:picLocks noChangeAspect="1"/>
          </p:cNvPicPr>
          <p:nvPr/>
        </p:nvPicPr>
        <p:blipFill>
          <a:blip r:embed="rId1">
            <a:lum contrast="6000"/>
          </a:blip>
          <a:srcRect t="20234" r="1891"/>
          <a:stretch>
            <a:fillRect/>
          </a:stretch>
        </p:blipFill>
        <p:spPr>
          <a:xfrm>
            <a:off x="668020" y="4156075"/>
            <a:ext cx="4402455" cy="25393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68020" y="1524635"/>
            <a:ext cx="4402455" cy="2529205"/>
          </a:xfrm>
          <a:prstGeom prst="rect">
            <a:avLst/>
          </a:prstGeom>
          <a:solidFill>
            <a:srgbClr val="0E76A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95" tIns="46990" rIns="90170" bIns="46990" rtlCol="0" anchor="ctr"/>
          <a:lstStyle/>
          <a:p>
            <a:pPr lvl="0" algn="l" defTabSz="914400">
              <a:lnSpc>
                <a:spcPct val="150000"/>
              </a:lnSpc>
              <a:buClrTx/>
              <a:buSzTx/>
              <a:buFont typeface="Wingdings" panose="05000000000000000000" charset="0"/>
            </a:pPr>
            <a:r>
              <a:rPr lang="zh-CN" altLang="en-US" sz="16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实验室配置及能力：</a:t>
            </a:r>
            <a:endParaRPr lang="zh-CN" altLang="en-US" sz="14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defTabSz="914400" eaLnBrk="1" latinLnBrk="0" hangingPunct="1">
              <a:lnSpc>
                <a:spcPts val="24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sz="13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半消音室位于天津检测基地；</a:t>
            </a:r>
            <a:endParaRPr lang="zh-CN" altLang="en-US" sz="13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defTabSz="914400" eaLnBrk="1" latinLnBrk="0" hangingPunct="1">
              <a:lnSpc>
                <a:spcPts val="24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sz="13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依据：ISO 3745, GB/T6882 设计建造；</a:t>
            </a:r>
            <a:endParaRPr lang="zh-CN" altLang="en-US" sz="13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defTabSz="914400" eaLnBrk="1" latinLnBrk="0" hangingPunct="1">
              <a:lnSpc>
                <a:spcPts val="24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sz="13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本底噪声：&lt;18dBA、截止频率：100Hz、尺寸：6m x 6m x 4m；</a:t>
            </a:r>
            <a:endParaRPr lang="zh-CN" altLang="en-US" sz="13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defTabSz="914400" eaLnBrk="1" latinLnBrk="0" hangingPunct="1">
              <a:lnSpc>
                <a:spcPts val="24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sz="13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产品声学指标测试和噪音测试。</a:t>
            </a:r>
            <a:endParaRPr lang="zh-CN" altLang="en-US" sz="13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7" name="图片 16"/>
          <p:cNvPicPr/>
          <p:nvPr/>
        </p:nvPicPr>
        <p:blipFill rotWithShape="1">
          <a:blip r:embed="rId2">
            <a:lum bright="6000"/>
          </a:blip>
          <a:srcRect l="7716" t="5331" r="12217" b="1237"/>
          <a:stretch>
            <a:fillRect/>
          </a:stretch>
        </p:blipFill>
        <p:spPr>
          <a:xfrm>
            <a:off x="5154930" y="1524635"/>
            <a:ext cx="3436620" cy="2529205"/>
          </a:xfrm>
          <a:prstGeom prst="rect">
            <a:avLst/>
          </a:prstGeom>
        </p:spPr>
      </p:pic>
      <p:pic>
        <p:nvPicPr>
          <p:cNvPr id="5" name="图片 4" descr="声学软件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676005" y="4156075"/>
            <a:ext cx="3436620" cy="2529205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4"/>
          <a:srcRect l="-7426" t="-5487" r="-1346" b="-2269"/>
          <a:stretch>
            <a:fillRect/>
          </a:stretch>
        </p:blipFill>
        <p:spPr>
          <a:xfrm>
            <a:off x="8676005" y="1524635"/>
            <a:ext cx="3436620" cy="2529205"/>
          </a:xfrm>
          <a:prstGeom prst="rect">
            <a:avLst/>
          </a:prstGeom>
          <a:ln w="19050" cmpd="sng">
            <a:solidFill>
              <a:schemeClr val="bg1">
                <a:lumMod val="85000"/>
              </a:schemeClr>
            </a:solidFill>
            <a:prstDash val="solid"/>
          </a:ln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5154930" y="4156075"/>
            <a:ext cx="3436620" cy="252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34315"/>
            <a:ext cx="848042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汽车电子主要合作客户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3020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6994" y="1965176"/>
            <a:ext cx="1224136" cy="1219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5" name="图片 38"/>
          <p:cNvPicPr>
            <a:picLocks noChangeAspect="1"/>
          </p:cNvPicPr>
          <p:nvPr/>
        </p:nvPicPr>
        <p:blipFill>
          <a:blip r:embed="rId2"/>
          <a:srcRect l="3023" r="4354"/>
          <a:stretch>
            <a:fillRect/>
          </a:stretch>
        </p:blipFill>
        <p:spPr>
          <a:xfrm>
            <a:off x="524719" y="2050343"/>
            <a:ext cx="1533525" cy="1113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0386" t="3000" r="10779"/>
          <a:stretch>
            <a:fillRect/>
          </a:stretch>
        </p:blipFill>
        <p:spPr>
          <a:xfrm>
            <a:off x="2094066" y="2050343"/>
            <a:ext cx="1289685" cy="10896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27" y="2016141"/>
            <a:ext cx="1348691" cy="114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19" y="5755991"/>
            <a:ext cx="2232248" cy="52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44" y="5642360"/>
            <a:ext cx="2454465" cy="52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35" y="2166633"/>
            <a:ext cx="2587454" cy="60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24719" y="1312069"/>
            <a:ext cx="2088232" cy="504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合作车厂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40386" y="3616325"/>
            <a:ext cx="2088232" cy="504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主要客户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5530" y="1986234"/>
            <a:ext cx="1701759" cy="11128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5552" y="2130821"/>
            <a:ext cx="2419511" cy="6777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8908" y="5678054"/>
            <a:ext cx="2082751" cy="56006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8604" y="5634998"/>
            <a:ext cx="2082751" cy="5397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7285" y="5618329"/>
            <a:ext cx="2971800" cy="609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370" y="4491871"/>
            <a:ext cx="2088233" cy="70863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1392" y="4439549"/>
            <a:ext cx="2687960" cy="74338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53527" y="4439549"/>
            <a:ext cx="3530153" cy="73482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38229" y="4345702"/>
            <a:ext cx="3086100" cy="828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未命名123"/>
          <p:cNvPicPr>
            <a:picLocks noChangeAspect="1"/>
          </p:cNvPicPr>
          <p:nvPr/>
        </p:nvPicPr>
        <p:blipFill>
          <a:blip r:embed="rId1"/>
          <a:srcRect t="3297" b="7268"/>
          <a:stretch>
            <a:fillRect/>
          </a:stretch>
        </p:blipFill>
        <p:spPr>
          <a:xfrm>
            <a:off x="3517567" y="1384077"/>
            <a:ext cx="8533765" cy="1673225"/>
          </a:xfrm>
          <a:prstGeom prst="rect">
            <a:avLst/>
          </a:prstGeom>
        </p:spPr>
      </p:pic>
      <p:sp>
        <p:nvSpPr>
          <p:cNvPr id="34" name="Rectangle 6"/>
          <p:cNvSpPr/>
          <p:nvPr/>
        </p:nvSpPr>
        <p:spPr>
          <a:xfrm>
            <a:off x="3515662" y="3118897"/>
            <a:ext cx="8535035" cy="1664335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136525" rIns="179705" bIns="136525" rtlCol="0" anchor="t" anchorCtr="0"/>
          <a:lstStyle/>
          <a:p>
            <a:pPr marL="0" indent="0" eaLnBrk="1" latinLnBrk="0" hangingPunct="1">
              <a:lnSpc>
                <a:spcPts val="2500"/>
              </a:lnSpc>
              <a:buFont typeface="Wingdings" panose="05000000000000000000" charset="0"/>
              <a:buNone/>
            </a:pPr>
            <a:endParaRPr lang="zh-CN" altLang="en-US" sz="150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897" y="3428777"/>
            <a:ext cx="1006475" cy="1293495"/>
          </a:xfrm>
          <a:prstGeom prst="rect">
            <a:avLst/>
          </a:prstGeom>
          <a:ln w="9525" cmpd="sng">
            <a:solidFill>
              <a:srgbClr val="479CD1"/>
            </a:solidFill>
            <a:prstDash val="sysDash"/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767" y="3339877"/>
            <a:ext cx="1083310" cy="1393190"/>
          </a:xfrm>
          <a:prstGeom prst="rect">
            <a:avLst/>
          </a:prstGeom>
          <a:ln w="9525" cmpd="sng">
            <a:solidFill>
              <a:srgbClr val="479CD1"/>
            </a:solidFill>
            <a:prstDash val="sysDash"/>
          </a:ln>
        </p:spPr>
      </p:pic>
      <p:sp>
        <p:nvSpPr>
          <p:cNvPr id="13" name="Rectangle 7"/>
          <p:cNvSpPr/>
          <p:nvPr/>
        </p:nvSpPr>
        <p:spPr>
          <a:xfrm>
            <a:off x="610537" y="4835302"/>
            <a:ext cx="2904490" cy="1664335"/>
          </a:xfrm>
          <a:prstGeom prst="rect">
            <a:avLst/>
          </a:prstGeom>
          <a:solidFill>
            <a:srgbClr val="479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50多个国家和地区的70多项产品认证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Rectangle 6"/>
          <p:cNvSpPr/>
          <p:nvPr/>
        </p:nvSpPr>
        <p:spPr>
          <a:xfrm>
            <a:off x="3515027" y="4835302"/>
            <a:ext cx="8534400" cy="1664335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136525" rIns="179705" bIns="136525" rtlCol="0" anchor="t" anchorCtr="0"/>
          <a:lstStyle/>
          <a:p>
            <a:pPr marL="0" indent="0" eaLnBrk="1" latinLnBrk="0" hangingPunct="1">
              <a:lnSpc>
                <a:spcPts val="2500"/>
              </a:lnSpc>
              <a:buFont typeface="Wingdings" panose="05000000000000000000" charset="0"/>
              <a:buNone/>
            </a:pPr>
            <a:endParaRPr lang="zh-CN" altLang="en-US" sz="150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895985" y="234315"/>
            <a:ext cx="816546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东电检测产品认证服务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5" name="图片 44" descr="产品认证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1872" y="4834667"/>
            <a:ext cx="8446135" cy="1665605"/>
          </a:xfrm>
          <a:prstGeom prst="rect">
            <a:avLst/>
          </a:prstGeom>
        </p:spPr>
      </p:pic>
      <p:sp>
        <p:nvSpPr>
          <p:cNvPr id="15" name="Rectangle 7"/>
          <p:cNvSpPr/>
          <p:nvPr/>
        </p:nvSpPr>
        <p:spPr>
          <a:xfrm>
            <a:off x="610537" y="3120167"/>
            <a:ext cx="2904490" cy="1664335"/>
          </a:xfrm>
          <a:prstGeom prst="rect">
            <a:avLst/>
          </a:prstGeom>
          <a:solidFill>
            <a:srgbClr val="479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40多项认证资质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Rectangle 7"/>
          <p:cNvSpPr/>
          <p:nvPr/>
        </p:nvSpPr>
        <p:spPr>
          <a:xfrm>
            <a:off x="610537" y="1384077"/>
            <a:ext cx="2904490" cy="1664335"/>
          </a:xfrm>
          <a:prstGeom prst="rect">
            <a:avLst/>
          </a:prstGeom>
          <a:solidFill>
            <a:srgbClr val="479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10年产品认证经验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latinLnBrk="0" hangingPunct="1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专业的国际认证团队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362" y="3428777"/>
            <a:ext cx="1006475" cy="1275715"/>
          </a:xfrm>
          <a:prstGeom prst="rect">
            <a:avLst/>
          </a:prstGeom>
          <a:ln w="9525" cmpd="sng">
            <a:solidFill>
              <a:srgbClr val="479CD1"/>
            </a:solidFill>
            <a:prstDash val="sysDash"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757" y="3350037"/>
            <a:ext cx="1083310" cy="1372870"/>
          </a:xfrm>
          <a:prstGeom prst="rect">
            <a:avLst/>
          </a:prstGeom>
          <a:ln w="9525" cmpd="sng">
            <a:solidFill>
              <a:srgbClr val="479CD1"/>
            </a:solidFill>
            <a:prstDash val="sysDash"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1607" y="3287172"/>
            <a:ext cx="1162050" cy="1470660"/>
          </a:xfrm>
          <a:prstGeom prst="rect">
            <a:avLst/>
          </a:prstGeom>
          <a:ln w="9525" cmpd="sng">
            <a:solidFill>
              <a:srgbClr val="479CD1"/>
            </a:solidFill>
            <a:prstDash val="sysDash"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592" y="3213512"/>
            <a:ext cx="1238885" cy="1569085"/>
          </a:xfrm>
          <a:prstGeom prst="rect">
            <a:avLst/>
          </a:prstGeom>
          <a:ln w="9525" cmpd="sng">
            <a:solidFill>
              <a:srgbClr val="479CD1"/>
            </a:solidFill>
            <a:prstDash val="sysDash"/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492" y="3287172"/>
            <a:ext cx="1162050" cy="1492250"/>
          </a:xfrm>
          <a:prstGeom prst="rect">
            <a:avLst/>
          </a:prstGeom>
          <a:ln w="9525" cmpd="sng">
            <a:solidFill>
              <a:srgbClr val="479CD1"/>
            </a:solidFill>
            <a:prstDash val="sysDash"/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4002" y="3213512"/>
            <a:ext cx="1238885" cy="1569085"/>
          </a:xfrm>
          <a:prstGeom prst="rect">
            <a:avLst/>
          </a:prstGeom>
          <a:ln w="9525" cmpd="sng">
            <a:solidFill>
              <a:srgbClr val="479CD1"/>
            </a:solidFill>
            <a:prstDash val="sysDash"/>
          </a:ln>
        </p:spPr>
      </p:pic>
      <p:pic>
        <p:nvPicPr>
          <p:cNvPr id="28" name="图片 27"/>
          <p:cNvPicPr/>
          <p:nvPr/>
        </p:nvPicPr>
        <p:blipFill>
          <a:blip r:embed="rId11"/>
          <a:stretch>
            <a:fillRect/>
          </a:stretch>
        </p:blipFill>
        <p:spPr>
          <a:xfrm>
            <a:off x="7009432" y="3128422"/>
            <a:ext cx="1316355" cy="1656080"/>
          </a:xfrm>
          <a:prstGeom prst="rect">
            <a:avLst/>
          </a:prstGeom>
          <a:ln w="9525" cmpd="sng">
            <a:solidFill>
              <a:srgbClr val="479CD1"/>
            </a:solidFill>
            <a:prstDash val="sysDash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34315"/>
            <a:ext cx="816546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主要产品认证服务项目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71195" y="1293495"/>
          <a:ext cx="3684270" cy="538416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56055"/>
                <a:gridCol w="2228215"/>
              </a:tblGrid>
              <a:tr h="45148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25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国家或地区</a:t>
                      </a:r>
                      <a:endParaRPr kumimoji="0" lang="zh-CN" altLang="en-US" sz="1325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25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认证项目</a:t>
                      </a:r>
                      <a:endParaRPr kumimoji="0" lang="zh-CN" altLang="en-US" sz="1325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9730">
                <a:tc>
                  <a:txBody>
                    <a:bodyPr/>
                    <a:lstStyle/>
                    <a:p>
                      <a:pPr marL="342900" marR="0" lvl="0" indent="-342900" algn="l" defTabSz="457200" rtl="0" fontAlgn="b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Australia</a:t>
                      </a:r>
                      <a:endParaRPr kumimoji="0" lang="zh-CN" altLang="en-US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RCM, SAA, GEMS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9095">
                <a:tc>
                  <a:txBody>
                    <a:bodyPr/>
                    <a:lstStyle/>
                    <a:p>
                      <a:pPr marL="342900" marR="0" lvl="0" indent="-342900" algn="l" defTabSz="457200" rtl="0" fontAlgn="b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South Africa</a:t>
                      </a:r>
                      <a:endParaRPr kumimoji="0" lang="zh-CN" altLang="en-US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SABS,  COC,  LOA, ICASA 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80365">
                <a:tc>
                  <a:txBody>
                    <a:bodyPr/>
                    <a:lstStyle/>
                    <a:p>
                      <a:pPr marL="342900" marR="0" lvl="0" indent="-342900" algn="l" defTabSz="457200" rtl="0" fontAlgn="b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China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CCC, CQC, SRRC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9095">
                <a:tc>
                  <a:txBody>
                    <a:bodyPr/>
                    <a:lstStyle/>
                    <a:p>
                      <a:pPr marL="342900" marR="0" lvl="0" indent="-342900" algn="l" defTabSz="457200" rtl="0" fontAlgn="b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Japan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VCCI, PSE, MIC(</a:t>
                      </a:r>
                      <a:r>
                        <a:rPr kumimoji="0" lang="en-US" altLang="zh-CN" sz="114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Telec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), S-JET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9730">
                <a:tc>
                  <a:txBody>
                    <a:bodyPr/>
                    <a:lstStyle/>
                    <a:p>
                      <a:pPr marL="342900" marR="0" lvl="0" indent="-342900" algn="l" defTabSz="457200" rtl="0" fontAlgn="b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4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Korea</a:t>
                      </a:r>
                      <a:endParaRPr kumimoji="0" lang="zh-CN" altLang="en-US" sz="114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KC 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9095">
                <a:tc>
                  <a:txBody>
                    <a:bodyPr/>
                    <a:lstStyle/>
                    <a:p>
                      <a:pPr marL="342900" marR="0" lvl="0" indent="-342900" algn="l" defTabSz="457200" rtl="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India</a:t>
                      </a:r>
                      <a:endParaRPr kumimoji="0" lang="zh-CN" altLang="en-US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BIS, WPC, 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9095">
                <a:tc>
                  <a:txBody>
                    <a:bodyPr/>
                    <a:lstStyle/>
                    <a:p>
                      <a:pPr marL="342900" marR="0" lvl="0" indent="-342900" algn="l" defTabSz="457200" rtl="0" fontAlgn="b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Singapore</a:t>
                      </a:r>
                      <a:endParaRPr kumimoji="0" lang="zh-CN" altLang="en-US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PSB, IDA, COC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9730">
                <a:tc>
                  <a:txBody>
                    <a:bodyPr/>
                    <a:lstStyle/>
                    <a:p>
                      <a:pPr marL="342900" marR="0" lvl="0" indent="-342900" algn="l" defTabSz="457200" rtl="0" fontAlgn="b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Ukraine</a:t>
                      </a:r>
                      <a:endParaRPr kumimoji="0" lang="en-US" altLang="zh-CN" sz="114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DOC, EAC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8460">
                <a:tc>
                  <a:txBody>
                    <a:bodyPr/>
                    <a:lstStyle/>
                    <a:p>
                      <a:pPr marL="342900" marR="0" lvl="0" indent="-342900" algn="l" defTabSz="457200" rtl="0" fontAlgn="base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Yemen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MTIT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80365">
                <a:tc>
                  <a:txBody>
                    <a:bodyPr/>
                    <a:lstStyle/>
                    <a:p>
                      <a:pPr marL="342900" marR="0" lvl="0" indent="-342900" algn="l" defTabSz="457200" rtl="0" fontAlgn="b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Israel</a:t>
                      </a:r>
                      <a:endParaRPr kumimoji="0" lang="zh-CN" altLang="en-US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SII, MOC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9095">
                <a:tc>
                  <a:txBody>
                    <a:bodyPr/>
                    <a:lstStyle/>
                    <a:p>
                      <a:pPr marL="0" marR="0" lvl="0" indent="0" algn="l" defTabSz="914400" rtl="0" fontAlgn="base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Kuwait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MoC</a:t>
                      </a:r>
                      <a:endParaRPr kumimoji="0" lang="en-US" altLang="zh-CN" sz="1140" u="none" strike="noStrike" cap="none" normalizeH="0" baseline="0" dirty="0" err="1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9730">
                <a:tc>
                  <a:txBody>
                    <a:bodyPr/>
                    <a:lstStyle/>
                    <a:p>
                      <a:pPr marL="0" marR="0" lvl="0" indent="0" algn="l" defTabSz="914400" rtl="0" fontAlgn="base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Pakistan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PTA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9095">
                <a:tc>
                  <a:txBody>
                    <a:bodyPr/>
                    <a:lstStyle/>
                    <a:p>
                      <a:pPr marL="0" marR="0" lvl="0" indent="0" algn="l" defTabSz="914400" rtl="0" fontAlgn="base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Philippines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NTC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428490" y="1293495"/>
          <a:ext cx="3711575" cy="53848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546860"/>
                <a:gridCol w="2164715"/>
              </a:tblGrid>
              <a:tr h="45974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25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国家或地区</a:t>
                      </a:r>
                      <a:endParaRPr kumimoji="0" lang="zh-CN" altLang="en-US" sz="1325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25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认证项目</a:t>
                      </a:r>
                      <a:endParaRPr kumimoji="0" lang="zh-CN" altLang="en-US" sz="1325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Bahrain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56099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DWLF/TRA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142" marR="56099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8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Bangladesh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56099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BTRC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142" marR="56099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Cambodia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56099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MPTC, ISC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142" marR="56099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Chile</a:t>
                      </a:r>
                      <a:endParaRPr kumimoji="0" lang="en-US" altLang="zh-CN" sz="114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56099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SUBTEL</a:t>
                      </a:r>
                      <a:endParaRPr kumimoji="0" lang="en-US" altLang="zh-CN" sz="114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142" marR="56099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Costa Rica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56099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SUBTEL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142" marR="56099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Ecuador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56099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CONATEL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142" marR="56099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8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Indonesia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56099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SDPPI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142" marR="56099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Jordan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56099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TRC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142" marR="56099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8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Saudi Arabia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zh-CN" altLang="en-US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SASO, CITC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2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Taiwan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NCC, BSMI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8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135" dirty="0">
                          <a:ln>
                            <a:noFill/>
                          </a:ln>
                          <a:effectLst/>
                        </a:rPr>
                        <a:t>Nigeria</a:t>
                      </a:r>
                      <a:endParaRPr kumimoji="0" lang="en-US" altLang="zh-CN" sz="1135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135" dirty="0">
                          <a:ln>
                            <a:noFill/>
                          </a:ln>
                          <a:effectLst/>
                        </a:rPr>
                        <a:t>NCC</a:t>
                      </a:r>
                      <a:endParaRPr kumimoji="0" lang="en-US" altLang="zh-CN" sz="1135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4102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135" dirty="0">
                          <a:ln>
                            <a:noFill/>
                          </a:ln>
                          <a:effectLst/>
                        </a:rPr>
                        <a:t>Kenya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467995" marR="0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135" dirty="0">
                          <a:ln>
                            <a:noFill/>
                          </a:ln>
                          <a:effectLst/>
                        </a:rPr>
                        <a:t>CCK</a:t>
                      </a:r>
                      <a:endParaRPr kumimoji="0" lang="en-US" altLang="zh-CN" sz="1135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8212455" y="1293495"/>
          <a:ext cx="3916045" cy="538416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659890"/>
                <a:gridCol w="2256155"/>
              </a:tblGrid>
              <a:tr h="461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25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国家或地区</a:t>
                      </a:r>
                      <a:endParaRPr kumimoji="0" lang="zh-CN" altLang="en-US" sz="1325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25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认证项目</a:t>
                      </a:r>
                      <a:endParaRPr kumimoji="0" lang="zh-CN" altLang="en-US" sz="1325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85494" marR="85494" marT="44553" marB="44553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2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U.S.A</a:t>
                      </a:r>
                      <a:endParaRPr kumimoji="0" lang="en-US" altLang="zh-CN" sz="114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</a:txBody>
                  <a:tcPr marL="504190" marR="56068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FCC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UL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ETL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CEC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DOE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Energy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Star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031" marR="56068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Canada</a:t>
                      </a:r>
                      <a:endParaRPr kumimoji="0" lang="en-US" altLang="zh-CN" sz="114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</a:txBody>
                  <a:tcPr marL="504190" marR="56068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IC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NRCan</a:t>
                      </a:r>
                      <a:endParaRPr kumimoji="0" lang="en-US" altLang="zh-CN" sz="1140" u="none" strike="noStrike" cap="none" normalizeH="0" baseline="0" dirty="0" err="1">
                        <a:ln>
                          <a:noFill/>
                        </a:ln>
                        <a:effectLst/>
                      </a:endParaRPr>
                    </a:p>
                  </a:txBody>
                  <a:tcPr marL="206031" marR="56068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Mexico</a:t>
                      </a:r>
                      <a:endParaRPr kumimoji="0" lang="en-US" altLang="zh-CN" sz="114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</a:txBody>
                  <a:tcPr marL="504190" marR="56068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NOM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IFTEL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031" marR="56068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Brazil</a:t>
                      </a:r>
                      <a:endParaRPr kumimoji="0" lang="en-US" altLang="zh-CN" sz="114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</a:txBody>
                  <a:tcPr marL="504190" marR="56068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ANATEL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UC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INMETRO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031" marR="56068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Argentina</a:t>
                      </a:r>
                      <a:endParaRPr kumimoji="0" lang="en-US" altLang="zh-CN" sz="114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</a:txBody>
                  <a:tcPr marL="504190" marR="56068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CNC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031" marR="56068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72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Europe</a:t>
                      </a:r>
                      <a:endParaRPr kumimoji="0" lang="en-US" altLang="zh-CN" sz="114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</a:txBody>
                  <a:tcPr marL="504190" marR="56068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CE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RED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ERP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E-Mark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GS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TUV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Mark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031" marR="56068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Russia</a:t>
                      </a:r>
                      <a:endParaRPr kumimoji="0" lang="en-US" altLang="zh-CN" sz="114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</a:txBody>
                  <a:tcPr marL="504190" marR="56068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EAC</a:t>
                      </a:r>
                      <a:r>
                        <a:rPr kumimoji="0" lang="zh-CN" altLang="en-US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、</a:t>
                      </a: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206031" marR="56068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435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International Standard</a:t>
                      </a:r>
                      <a:endParaRPr kumimoji="0" lang="en-US" altLang="zh-CN" sz="1100" u="none" strike="noStrike" cap="none" normalizeH="0" baseline="0" dirty="0" err="1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CB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Industry Standard</a:t>
                      </a:r>
                      <a:endParaRPr kumimoji="0" lang="en-US" altLang="zh-CN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BQB, WI-FI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435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Thailand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504190" marR="0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NTC, TISI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560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The United Arab     Emirates </a:t>
                      </a:r>
                      <a:endParaRPr kumimoji="0" lang="en-US" altLang="zh-CN" sz="10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504190" marR="0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TRA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4417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Malaysia 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504190" marR="0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SIRIM , ST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  <a:tr h="3441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Qatar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504190" marR="0" marT="0" marB="0" anchor="ctr" horzOverflow="overflow">
                    <a:lnL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14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ICT</a:t>
                      </a:r>
                      <a:endParaRPr kumimoji="0" lang="en-US" altLang="zh-CN" sz="114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28575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752475" y="1819275"/>
            <a:ext cx="323850" cy="4787265"/>
            <a:chOff x="1394" y="2855"/>
            <a:chExt cx="510" cy="7275"/>
          </a:xfrm>
        </p:grpSpPr>
        <p:pic>
          <p:nvPicPr>
            <p:cNvPr id="8" name="图片 7" descr="19780bc86fd417745d39c8c928ec563a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394" y="2855"/>
              <a:ext cx="510" cy="340"/>
            </a:xfrm>
            <a:prstGeom prst="rect">
              <a:avLst/>
            </a:prstGeom>
          </p:spPr>
        </p:pic>
        <p:pic>
          <p:nvPicPr>
            <p:cNvPr id="9" name="图片 8" descr="South Africa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394" y="3395"/>
              <a:ext cx="510" cy="340"/>
            </a:xfrm>
            <a:prstGeom prst="rect">
              <a:avLst/>
            </a:prstGeom>
          </p:spPr>
        </p:pic>
        <p:pic>
          <p:nvPicPr>
            <p:cNvPr id="10" name="图片 9" descr="China"/>
            <p:cNvPicPr/>
            <p:nvPr/>
          </p:nvPicPr>
          <p:blipFill>
            <a:blip r:embed="rId3"/>
            <a:srcRect l="6964" r="3922"/>
            <a:stretch>
              <a:fillRect/>
            </a:stretch>
          </p:blipFill>
          <p:spPr>
            <a:xfrm>
              <a:off x="1394" y="3980"/>
              <a:ext cx="510" cy="340"/>
            </a:xfrm>
            <a:prstGeom prst="rect">
              <a:avLst/>
            </a:prstGeom>
          </p:spPr>
        </p:pic>
        <p:pic>
          <p:nvPicPr>
            <p:cNvPr id="12" name="图片 11" descr="Japan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94" y="4595"/>
              <a:ext cx="510" cy="340"/>
            </a:xfrm>
            <a:prstGeom prst="rect">
              <a:avLst/>
            </a:prstGeom>
          </p:spPr>
        </p:pic>
        <p:pic>
          <p:nvPicPr>
            <p:cNvPr id="13" name="图片 12" descr="Korea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394" y="5157"/>
              <a:ext cx="510" cy="340"/>
            </a:xfrm>
            <a:prstGeom prst="rect">
              <a:avLst/>
            </a:prstGeom>
          </p:spPr>
        </p:pic>
        <p:pic>
          <p:nvPicPr>
            <p:cNvPr id="14" name="图片 13" descr="Indea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394" y="5713"/>
              <a:ext cx="510" cy="340"/>
            </a:xfrm>
            <a:prstGeom prst="rect">
              <a:avLst/>
            </a:prstGeom>
          </p:spPr>
        </p:pic>
        <p:pic>
          <p:nvPicPr>
            <p:cNvPr id="15" name="图片 14" descr="Singapore"/>
            <p:cNvPicPr/>
            <p:nvPr/>
          </p:nvPicPr>
          <p:blipFill>
            <a:blip r:embed="rId7"/>
            <a:srcRect l="5098" t="10588" r="6275" b="12059"/>
            <a:stretch>
              <a:fillRect/>
            </a:stretch>
          </p:blipFill>
          <p:spPr>
            <a:xfrm>
              <a:off x="1394" y="6350"/>
              <a:ext cx="510" cy="340"/>
            </a:xfrm>
            <a:prstGeom prst="rect">
              <a:avLst/>
            </a:prstGeom>
          </p:spPr>
        </p:pic>
        <p:pic>
          <p:nvPicPr>
            <p:cNvPr id="16" name="图片 15" descr="Ukraine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394" y="6903"/>
              <a:ext cx="510" cy="340"/>
            </a:xfrm>
            <a:prstGeom prst="rect">
              <a:avLst/>
            </a:prstGeom>
          </p:spPr>
        </p:pic>
        <p:pic>
          <p:nvPicPr>
            <p:cNvPr id="17" name="图片 16" descr="Yemen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394" y="7448"/>
              <a:ext cx="510" cy="340"/>
            </a:xfrm>
            <a:prstGeom prst="rect">
              <a:avLst/>
            </a:prstGeom>
          </p:spPr>
        </p:pic>
        <p:pic>
          <p:nvPicPr>
            <p:cNvPr id="18" name="图片 17" descr="Israe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394" y="8060"/>
              <a:ext cx="510" cy="340"/>
            </a:xfrm>
            <a:prstGeom prst="rect">
              <a:avLst/>
            </a:prstGeom>
          </p:spPr>
        </p:pic>
        <p:pic>
          <p:nvPicPr>
            <p:cNvPr id="19" name="图片 18" descr="Kuwait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1394" y="8615"/>
              <a:ext cx="510" cy="340"/>
            </a:xfrm>
            <a:prstGeom prst="rect">
              <a:avLst/>
            </a:prstGeom>
          </p:spPr>
        </p:pic>
        <p:pic>
          <p:nvPicPr>
            <p:cNvPr id="20" name="图片 19" descr="Pakistan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1394" y="9205"/>
              <a:ext cx="510" cy="340"/>
            </a:xfrm>
            <a:prstGeom prst="rect">
              <a:avLst/>
            </a:prstGeom>
          </p:spPr>
        </p:pic>
        <p:pic>
          <p:nvPicPr>
            <p:cNvPr id="21" name="图片 20" descr="Philippine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1394" y="9790"/>
              <a:ext cx="510" cy="34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8336280" y="1819275"/>
            <a:ext cx="334010" cy="4787265"/>
            <a:chOff x="12337" y="2865"/>
            <a:chExt cx="526" cy="7216"/>
          </a:xfrm>
        </p:grpSpPr>
        <p:pic>
          <p:nvPicPr>
            <p:cNvPr id="56" name="图片 55" descr="USA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12350" y="2865"/>
              <a:ext cx="510" cy="340"/>
            </a:xfrm>
            <a:prstGeom prst="rect">
              <a:avLst/>
            </a:prstGeom>
          </p:spPr>
        </p:pic>
        <p:pic>
          <p:nvPicPr>
            <p:cNvPr id="57" name="图片 56" descr="Canada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12350" y="3395"/>
              <a:ext cx="510" cy="340"/>
            </a:xfrm>
            <a:prstGeom prst="rect">
              <a:avLst/>
            </a:prstGeom>
          </p:spPr>
        </p:pic>
        <p:pic>
          <p:nvPicPr>
            <p:cNvPr id="58" name="图片 57" descr="Mexico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12337" y="3980"/>
              <a:ext cx="510" cy="340"/>
            </a:xfrm>
            <a:prstGeom prst="rect">
              <a:avLst/>
            </a:prstGeom>
          </p:spPr>
        </p:pic>
        <p:pic>
          <p:nvPicPr>
            <p:cNvPr id="60" name="图片 59" descr="Brazil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12337" y="4554"/>
              <a:ext cx="510" cy="340"/>
            </a:xfrm>
            <a:prstGeom prst="rect">
              <a:avLst/>
            </a:prstGeom>
          </p:spPr>
        </p:pic>
        <p:pic>
          <p:nvPicPr>
            <p:cNvPr id="61" name="图片 60" descr="Argentina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12350" y="5230"/>
              <a:ext cx="510" cy="340"/>
            </a:xfrm>
            <a:prstGeom prst="rect">
              <a:avLst/>
            </a:prstGeom>
          </p:spPr>
        </p:pic>
        <p:pic>
          <p:nvPicPr>
            <p:cNvPr id="63" name="图片 62" descr="Europe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12350" y="5767"/>
              <a:ext cx="510" cy="340"/>
            </a:xfrm>
            <a:prstGeom prst="rect">
              <a:avLst/>
            </a:prstGeom>
          </p:spPr>
        </p:pic>
        <p:pic>
          <p:nvPicPr>
            <p:cNvPr id="64" name="图片 63" descr="Russia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12350" y="6304"/>
              <a:ext cx="510" cy="340"/>
            </a:xfrm>
            <a:prstGeom prst="rect">
              <a:avLst/>
            </a:prstGeom>
          </p:spPr>
        </p:pic>
        <p:pic>
          <p:nvPicPr>
            <p:cNvPr id="65" name="图片 64" descr="Thailand"/>
            <p:cNvPicPr/>
            <p:nvPr/>
          </p:nvPicPr>
          <p:blipFill>
            <a:blip r:embed="rId21"/>
            <a:srcRect l="4706" r="6275"/>
            <a:stretch>
              <a:fillRect/>
            </a:stretch>
          </p:blipFill>
          <p:spPr>
            <a:xfrm>
              <a:off x="12346" y="7922"/>
              <a:ext cx="510" cy="340"/>
            </a:xfrm>
            <a:prstGeom prst="rect">
              <a:avLst/>
            </a:prstGeom>
          </p:spPr>
        </p:pic>
        <p:pic>
          <p:nvPicPr>
            <p:cNvPr id="66" name="图片 65" descr="The United Arab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12353" y="8556"/>
              <a:ext cx="510" cy="340"/>
            </a:xfrm>
            <a:prstGeom prst="rect">
              <a:avLst/>
            </a:prstGeom>
          </p:spPr>
        </p:pic>
        <p:pic>
          <p:nvPicPr>
            <p:cNvPr id="67" name="图片 66" descr="Malaysia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12353" y="9257"/>
              <a:ext cx="510" cy="340"/>
            </a:xfrm>
            <a:prstGeom prst="rect">
              <a:avLst/>
            </a:prstGeom>
          </p:spPr>
        </p:pic>
        <p:pic>
          <p:nvPicPr>
            <p:cNvPr id="69" name="图片 68" descr="Qatar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12337" y="9741"/>
              <a:ext cx="510" cy="340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4485640" y="1830705"/>
            <a:ext cx="336550" cy="4775835"/>
            <a:chOff x="7064" y="2883"/>
            <a:chExt cx="530" cy="7181"/>
          </a:xfrm>
        </p:grpSpPr>
        <p:pic>
          <p:nvPicPr>
            <p:cNvPr id="24" name="图片 23" descr="Costa Rica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7071" y="5373"/>
              <a:ext cx="510" cy="340"/>
            </a:xfrm>
            <a:prstGeom prst="rect">
              <a:avLst/>
            </a:prstGeom>
          </p:spPr>
        </p:pic>
        <p:pic>
          <p:nvPicPr>
            <p:cNvPr id="25" name="图片 24" descr="Ecuador"/>
            <p:cNvPicPr/>
            <p:nvPr/>
          </p:nvPicPr>
          <p:blipFill>
            <a:blip r:embed="rId26"/>
            <a:srcRect t="15201" b="4706"/>
            <a:stretch>
              <a:fillRect/>
            </a:stretch>
          </p:blipFill>
          <p:spPr>
            <a:xfrm>
              <a:off x="7071" y="6011"/>
              <a:ext cx="510" cy="340"/>
            </a:xfrm>
            <a:prstGeom prst="rect">
              <a:avLst/>
            </a:prstGeom>
          </p:spPr>
        </p:pic>
        <p:pic>
          <p:nvPicPr>
            <p:cNvPr id="26" name="图片 25" descr="Indonesia"/>
            <p:cNvPicPr/>
            <p:nvPr/>
          </p:nvPicPr>
          <p:blipFill>
            <a:blip r:embed="rId27"/>
            <a:srcRect l="6275" r="6275"/>
            <a:stretch>
              <a:fillRect/>
            </a:stretch>
          </p:blipFill>
          <p:spPr>
            <a:xfrm>
              <a:off x="7084" y="6644"/>
              <a:ext cx="510" cy="340"/>
            </a:xfrm>
            <a:prstGeom prst="rect">
              <a:avLst/>
            </a:prstGeom>
          </p:spPr>
        </p:pic>
        <p:pic>
          <p:nvPicPr>
            <p:cNvPr id="28" name="图片 27" descr="Saudi Arabia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7084" y="7923"/>
              <a:ext cx="510" cy="340"/>
            </a:xfrm>
            <a:prstGeom prst="rect">
              <a:avLst/>
            </a:prstGeom>
          </p:spPr>
        </p:pic>
        <p:pic>
          <p:nvPicPr>
            <p:cNvPr id="32" name="图片 31" descr="Kenya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7071" y="9724"/>
              <a:ext cx="510" cy="340"/>
            </a:xfrm>
            <a:prstGeom prst="rect">
              <a:avLst/>
            </a:prstGeom>
          </p:spPr>
        </p:pic>
        <p:pic>
          <p:nvPicPr>
            <p:cNvPr id="42" name="图片 41" descr="Taiwan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7071" y="8451"/>
              <a:ext cx="510" cy="340"/>
            </a:xfrm>
            <a:prstGeom prst="rect">
              <a:avLst/>
            </a:prstGeom>
          </p:spPr>
        </p:pic>
        <p:pic>
          <p:nvPicPr>
            <p:cNvPr id="44" name="图片 43" descr="Nigeria"/>
            <p:cNvPicPr/>
            <p:nvPr/>
          </p:nvPicPr>
          <p:blipFill>
            <a:blip r:embed="rId31"/>
            <a:srcRect t="9412" b="14675"/>
            <a:stretch>
              <a:fillRect/>
            </a:stretch>
          </p:blipFill>
          <p:spPr>
            <a:xfrm>
              <a:off x="7064" y="9122"/>
              <a:ext cx="510" cy="340"/>
            </a:xfrm>
            <a:prstGeom prst="rect">
              <a:avLst/>
            </a:prstGeom>
          </p:spPr>
        </p:pic>
        <p:pic>
          <p:nvPicPr>
            <p:cNvPr id="70" name="图片 69" descr="Cambodia"/>
            <p:cNvPicPr/>
            <p:nvPr/>
          </p:nvPicPr>
          <p:blipFill>
            <a:blip r:embed="rId32"/>
            <a:stretch>
              <a:fillRect/>
            </a:stretch>
          </p:blipFill>
          <p:spPr>
            <a:xfrm>
              <a:off x="7071" y="4109"/>
              <a:ext cx="510" cy="340"/>
            </a:xfrm>
            <a:prstGeom prst="rect">
              <a:avLst/>
            </a:prstGeom>
          </p:spPr>
        </p:pic>
        <p:pic>
          <p:nvPicPr>
            <p:cNvPr id="71" name="图片 70" descr="Chile"/>
            <p:cNvPicPr/>
            <p:nvPr/>
          </p:nvPicPr>
          <p:blipFill>
            <a:blip r:embed="rId33"/>
            <a:srcRect l="5810" r="6775"/>
            <a:stretch>
              <a:fillRect/>
            </a:stretch>
          </p:blipFill>
          <p:spPr>
            <a:xfrm>
              <a:off x="7071" y="4733"/>
              <a:ext cx="510" cy="340"/>
            </a:xfrm>
            <a:prstGeom prst="rect">
              <a:avLst/>
            </a:prstGeom>
          </p:spPr>
        </p:pic>
        <p:pic>
          <p:nvPicPr>
            <p:cNvPr id="75" name="图片 74" descr="Bahrain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7071" y="2883"/>
              <a:ext cx="510" cy="340"/>
            </a:xfrm>
            <a:prstGeom prst="rect">
              <a:avLst/>
            </a:prstGeom>
          </p:spPr>
        </p:pic>
        <p:pic>
          <p:nvPicPr>
            <p:cNvPr id="76" name="图片 75" descr="Bangladesh"/>
            <p:cNvPicPr/>
            <p:nvPr/>
          </p:nvPicPr>
          <p:blipFill>
            <a:blip r:embed="rId35"/>
            <a:stretch>
              <a:fillRect/>
            </a:stretch>
          </p:blipFill>
          <p:spPr>
            <a:xfrm>
              <a:off x="7084" y="3520"/>
              <a:ext cx="510" cy="340"/>
            </a:xfrm>
            <a:prstGeom prst="rect">
              <a:avLst/>
            </a:prstGeom>
          </p:spPr>
        </p:pic>
        <p:pic>
          <p:nvPicPr>
            <p:cNvPr id="27" name="图片 26" descr="Jordan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7084" y="7243"/>
              <a:ext cx="510" cy="3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51460"/>
            <a:ext cx="816546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部分产品认证证书展示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23570" y="1490345"/>
            <a:ext cx="11499215" cy="5196840"/>
            <a:chOff x="1037" y="2006"/>
            <a:chExt cx="16947" cy="8375"/>
          </a:xfrm>
        </p:grpSpPr>
        <p:pic>
          <p:nvPicPr>
            <p:cNvPr id="75781" name="图片 17" descr="证书1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37" y="2013"/>
              <a:ext cx="2682" cy="388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82" name="图片 18" descr="证书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6" y="2013"/>
              <a:ext cx="2709" cy="39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83" name="图片 19" descr="证书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8" y="2006"/>
              <a:ext cx="2720" cy="39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84" name="图片 20" descr="证书4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4" y="2013"/>
              <a:ext cx="2743" cy="39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85" name="图片 21" descr="证书5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78" y="2013"/>
              <a:ext cx="2743" cy="39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86" name="图片 22" descr="证书6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37" y="2006"/>
              <a:ext cx="2747" cy="39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87" name="图片 23" descr="证书7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7" y="6460"/>
              <a:ext cx="2682" cy="388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88" name="图片 24" descr="证书8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8" y="6398"/>
              <a:ext cx="2737" cy="39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89" name="图片 25" descr="证书9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78" y="6460"/>
              <a:ext cx="2705" cy="392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90" name="图片 26" descr="证书10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92" y="6350"/>
              <a:ext cx="2775" cy="401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91" name="图片 27" descr="证书11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378" y="6367"/>
              <a:ext cx="2750" cy="39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5792" name="图片 28" descr="证书12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237" y="6350"/>
              <a:ext cx="2741" cy="397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34315"/>
            <a:ext cx="816546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主要合作机构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logo原角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521460"/>
            <a:ext cx="12032615" cy="5040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905" y="-1270"/>
            <a:ext cx="11196320" cy="151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wei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4515" y="4698365"/>
            <a:ext cx="2249170" cy="1981200"/>
          </a:xfrm>
          <a:prstGeom prst="rect">
            <a:avLst/>
          </a:prstGeom>
        </p:spPr>
      </p:pic>
      <p:sp>
        <p:nvSpPr>
          <p:cNvPr id="21" name="任意多边形 20"/>
          <p:cNvSpPr/>
          <p:nvPr/>
        </p:nvSpPr>
        <p:spPr bwMode="auto">
          <a:xfrm>
            <a:off x="-1880" y="4698161"/>
            <a:ext cx="9138223" cy="1980017"/>
          </a:xfrm>
          <a:custGeom>
            <a:avLst/>
            <a:gdLst>
              <a:gd name="connsiteX0" fmla="*/ 9784407 w 10507307"/>
              <a:gd name="connsiteY0" fmla="*/ 858166 h 1980017"/>
              <a:gd name="connsiteX1" fmla="*/ 10507307 w 10507307"/>
              <a:gd name="connsiteY1" fmla="*/ 1980017 h 1980017"/>
              <a:gd name="connsiteX2" fmla="*/ 9138223 w 10507307"/>
              <a:gd name="connsiteY2" fmla="*/ 1980017 h 1980017"/>
              <a:gd name="connsiteX3" fmla="*/ 0 w 10507307"/>
              <a:gd name="connsiteY3" fmla="*/ 0 h 1980017"/>
              <a:gd name="connsiteX4" fmla="*/ 8031480 w 10507307"/>
              <a:gd name="connsiteY4" fmla="*/ 0 h 1980017"/>
              <a:gd name="connsiteX5" fmla="*/ 9138223 w 10507307"/>
              <a:gd name="connsiteY5" fmla="*/ 1980017 h 1980017"/>
              <a:gd name="connsiteX6" fmla="*/ 0 w 10507307"/>
              <a:gd name="connsiteY6" fmla="*/ 1980017 h 1980017"/>
              <a:gd name="connsiteX0-1" fmla="*/ 9784407 w 9784407"/>
              <a:gd name="connsiteY0-2" fmla="*/ 858166 h 1980017"/>
              <a:gd name="connsiteX1-3" fmla="*/ 9138223 w 9784407"/>
              <a:gd name="connsiteY1-4" fmla="*/ 1980017 h 1980017"/>
              <a:gd name="connsiteX2-5" fmla="*/ 9784407 w 9784407"/>
              <a:gd name="connsiteY2-6" fmla="*/ 858166 h 1980017"/>
              <a:gd name="connsiteX3-7" fmla="*/ 0 w 9784407"/>
              <a:gd name="connsiteY3-8" fmla="*/ 0 h 1980017"/>
              <a:gd name="connsiteX4-9" fmla="*/ 8031480 w 9784407"/>
              <a:gd name="connsiteY4-10" fmla="*/ 0 h 1980017"/>
              <a:gd name="connsiteX5-11" fmla="*/ 9138223 w 9784407"/>
              <a:gd name="connsiteY5-12" fmla="*/ 1980017 h 1980017"/>
              <a:gd name="connsiteX6-13" fmla="*/ 0 w 9784407"/>
              <a:gd name="connsiteY6-14" fmla="*/ 1980017 h 1980017"/>
              <a:gd name="connsiteX7" fmla="*/ 0 w 9784407"/>
              <a:gd name="connsiteY7" fmla="*/ 0 h 1980017"/>
              <a:gd name="connsiteX0-15" fmla="*/ 0 w 9138223"/>
              <a:gd name="connsiteY0-16" fmla="*/ 0 h 1980017"/>
              <a:gd name="connsiteX1-17" fmla="*/ 8031480 w 9138223"/>
              <a:gd name="connsiteY1-18" fmla="*/ 0 h 1980017"/>
              <a:gd name="connsiteX2-19" fmla="*/ 9138223 w 9138223"/>
              <a:gd name="connsiteY2-20" fmla="*/ 1980017 h 1980017"/>
              <a:gd name="connsiteX3-21" fmla="*/ 0 w 9138223"/>
              <a:gd name="connsiteY3-22" fmla="*/ 1980017 h 1980017"/>
              <a:gd name="connsiteX4-23" fmla="*/ 0 w 9138223"/>
              <a:gd name="connsiteY4-24" fmla="*/ 0 h 19800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38223" h="1980017">
                <a:moveTo>
                  <a:pt x="0" y="0"/>
                </a:moveTo>
                <a:lnTo>
                  <a:pt x="8031480" y="0"/>
                </a:lnTo>
                <a:lnTo>
                  <a:pt x="9138223" y="1980017"/>
                </a:lnTo>
                <a:lnTo>
                  <a:pt x="0" y="19800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798248" y="2134493"/>
            <a:ext cx="550515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altLang="zh-CN" sz="4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798247" y="3437794"/>
            <a:ext cx="3872791" cy="4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800" dirty="0">
                <a:solidFill>
                  <a:schemeClr val="accent1"/>
                </a:solidFill>
                <a:cs typeface="Arial" panose="020B0604020202020204" pitchFamily="34" charset="0"/>
              </a:rPr>
              <a:t>感谢聆听！</a:t>
            </a:r>
            <a:endParaRPr lang="en-US" altLang="zh-CN" sz="28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240145" y="899795"/>
            <a:ext cx="4265295" cy="3712210"/>
            <a:chOff x="9827" y="1078"/>
            <a:chExt cx="6717" cy="5846"/>
          </a:xfrm>
          <a:solidFill>
            <a:srgbClr val="479CD1"/>
          </a:solidFill>
        </p:grpSpPr>
        <p:sp>
          <p:nvSpPr>
            <p:cNvPr id="17" name="Freeform 11"/>
            <p:cNvSpPr/>
            <p:nvPr/>
          </p:nvSpPr>
          <p:spPr bwMode="auto">
            <a:xfrm>
              <a:off x="9827" y="1078"/>
              <a:ext cx="6717" cy="5846"/>
            </a:xfrm>
            <a:custGeom>
              <a:avLst/>
              <a:gdLst>
                <a:gd name="T0" fmla="*/ 949 w 1896"/>
                <a:gd name="T1" fmla="*/ 0 h 1616"/>
                <a:gd name="T2" fmla="*/ 1896 w 1896"/>
                <a:gd name="T3" fmla="*/ 1616 h 1616"/>
                <a:gd name="T4" fmla="*/ 0 w 1896"/>
                <a:gd name="T5" fmla="*/ 1616 h 1616"/>
                <a:gd name="T6" fmla="*/ 949 w 1896"/>
                <a:gd name="T7" fmla="*/ 0 h 1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6" h="1616">
                  <a:moveTo>
                    <a:pt x="949" y="0"/>
                  </a:moveTo>
                  <a:lnTo>
                    <a:pt x="1896" y="1616"/>
                  </a:lnTo>
                  <a:lnTo>
                    <a:pt x="0" y="1616"/>
                  </a:lnTo>
                  <a:lnTo>
                    <a:pt x="9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9" name="矩形 259"/>
            <p:cNvSpPr>
              <a:spLocks noChangeArrowheads="1"/>
            </p:cNvSpPr>
            <p:nvPr/>
          </p:nvSpPr>
          <p:spPr bwMode="auto">
            <a:xfrm>
              <a:off x="11579" y="4177"/>
              <a:ext cx="3239" cy="234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DDT</a:t>
              </a:r>
              <a:endPara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buNone/>
              </a:pPr>
              <a:r>
                <a:rPr lang="en-US" altLang="zh-CN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4" descr="wei图片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985" y="899795"/>
            <a:ext cx="2312670" cy="2037080"/>
          </a:xfrm>
          <a:prstGeom prst="rect">
            <a:avLst/>
          </a:prstGeom>
        </p:spPr>
      </p:pic>
      <p:sp>
        <p:nvSpPr>
          <p:cNvPr id="6" name="Freeform 9"/>
          <p:cNvSpPr/>
          <p:nvPr/>
        </p:nvSpPr>
        <p:spPr bwMode="auto">
          <a:xfrm>
            <a:off x="8489315" y="913130"/>
            <a:ext cx="4371340" cy="1978025"/>
          </a:xfrm>
          <a:custGeom>
            <a:avLst/>
            <a:gdLst>
              <a:gd name="T0" fmla="*/ 0 w 1868"/>
              <a:gd name="T1" fmla="*/ 0 h 861"/>
              <a:gd name="T2" fmla="*/ 1868 w 1868"/>
              <a:gd name="T3" fmla="*/ 0 h 861"/>
              <a:gd name="T4" fmla="*/ 1868 w 1868"/>
              <a:gd name="T5" fmla="*/ 861 h 861"/>
              <a:gd name="T6" fmla="*/ 494 w 1868"/>
              <a:gd name="T7" fmla="*/ 861 h 861"/>
              <a:gd name="T8" fmla="*/ 0 w 1868"/>
              <a:gd name="T9" fmla="*/ 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8" h="861">
                <a:moveTo>
                  <a:pt x="0" y="0"/>
                </a:moveTo>
                <a:lnTo>
                  <a:pt x="1868" y="0"/>
                </a:lnTo>
                <a:lnTo>
                  <a:pt x="1868" y="861"/>
                </a:lnTo>
                <a:lnTo>
                  <a:pt x="494" y="8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99"/>
                                </p:stCondLst>
                                <p:childTnLst>
                                  <p:par>
                                    <p:cTn id="18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99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bldLvl="0" animBg="1"/>
          <p:bldP spid="10" grpId="0" bldLvl="0" animBg="1"/>
          <p:bldP spid="10" grpId="1" bldLvl="0" animBg="1"/>
          <p:bldP spid="11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99"/>
                                </p:stCondLst>
                                <p:childTnLst>
                                  <p:par>
                                    <p:cTn id="18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99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bldLvl="0" animBg="1"/>
          <p:bldP spid="10" grpId="0" bldLvl="0" animBg="1"/>
          <p:bldP spid="10" grpId="1" bldLvl="0" animBg="1"/>
          <p:bldP spid="11" grpId="0" bldLvl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/>
          <p:nvPr/>
        </p:nvSpPr>
        <p:spPr bwMode="auto">
          <a:xfrm>
            <a:off x="-7620" y="962025"/>
            <a:ext cx="12873990" cy="62814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26000"/>
            </a:schemeClr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670" dirty="0">
              <a:latin typeface="Arial" panose="020B060402020202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9290" y="2277110"/>
            <a:ext cx="6471285" cy="3761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290" tIns="136525" rIns="136525" bIns="136525" rtlCol="0" anchor="t" anchorCtr="0"/>
          <a:lstStyle/>
          <a:p>
            <a:pPr marL="285750" indent="-285750" algn="l" eaLnBrk="1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国家级产学研科技服务平台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l" eaLnBrk="1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国家科技转移示范机构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l" eaLnBrk="1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国家级科技企业孵化器、国家级众创空间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l" eaLnBrk="1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承担实施了国家863计划、国家“核高基”等200项科技项目</a:t>
            </a:r>
            <a:endParaRPr 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● 3个院士工作站                                      ● 9个研究中心</a:t>
            </a:r>
            <a:endParaRPr lang="zh-CN" altLang="en-US" sz="14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● 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30多家孵化企业 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                             ● 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200余项专利</a:t>
            </a:r>
            <a:endParaRPr 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● 60余个行业重大技术服务平台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  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● </a:t>
            </a: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个公服务实验室</a:t>
            </a:r>
            <a:endParaRPr 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18"/>
          <p:cNvSpPr>
            <a:spLocks noChangeArrowheads="1"/>
          </p:cNvSpPr>
          <p:nvPr/>
        </p:nvSpPr>
        <p:spPr bwMode="auto">
          <a:xfrm>
            <a:off x="732155" y="6122035"/>
            <a:ext cx="6325870" cy="56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indent="457200" algn="just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电研院目前在北斗导航、汽车电子、网络空间安全、健康云等高端电子信息应用领域，具备行业领先优势。</a:t>
            </a:r>
            <a:endParaRPr lang="zh-CN" altLang="en-US" sz="14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5985" y="5014595"/>
            <a:ext cx="6057265" cy="857885"/>
            <a:chOff x="1411" y="8010"/>
            <a:chExt cx="9146" cy="1351"/>
          </a:xfrm>
        </p:grpSpPr>
        <p:sp>
          <p:nvSpPr>
            <p:cNvPr id="42" name="Rectangle 41"/>
            <p:cNvSpPr/>
            <p:nvPr/>
          </p:nvSpPr>
          <p:spPr>
            <a:xfrm>
              <a:off x="1411" y="8010"/>
              <a:ext cx="2835" cy="623"/>
            </a:xfrm>
            <a:prstGeom prst="rect">
              <a:avLst/>
            </a:prstGeom>
            <a:solidFill>
              <a:srgbClr val="21A3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>
                <a:lnSpc>
                  <a:spcPts val="2000"/>
                </a:lnSpc>
              </a:pPr>
              <a:r>
                <a:rPr 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电磁兼容公共实验室</a:t>
              </a:r>
              <a:endParaRPr 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Rectangle 41"/>
            <p:cNvSpPr/>
            <p:nvPr/>
          </p:nvSpPr>
          <p:spPr>
            <a:xfrm>
              <a:off x="4338" y="8011"/>
              <a:ext cx="3301" cy="623"/>
            </a:xfrm>
            <a:prstGeom prst="rect">
              <a:avLst/>
            </a:prstGeom>
            <a:solidFill>
              <a:srgbClr val="21A3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>
                <a:lnSpc>
                  <a:spcPts val="2000"/>
                </a:lnSpc>
              </a:pPr>
              <a:r>
                <a:rPr 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射频通讯检测公共实验室</a:t>
              </a:r>
              <a:endParaRPr 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Rectangle 41"/>
            <p:cNvSpPr/>
            <p:nvPr/>
          </p:nvSpPr>
          <p:spPr>
            <a:xfrm>
              <a:off x="1411" y="8739"/>
              <a:ext cx="2835" cy="623"/>
            </a:xfrm>
            <a:prstGeom prst="rect">
              <a:avLst/>
            </a:prstGeom>
            <a:solidFill>
              <a:srgbClr val="21A3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>
                <a:lnSpc>
                  <a:spcPts val="2000"/>
                </a:lnSpc>
              </a:pPr>
              <a:r>
                <a:rPr lang="zh-CN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安规</a:t>
              </a:r>
              <a:r>
                <a:rPr 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实</a:t>
              </a: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公共实</a:t>
              </a:r>
              <a:r>
                <a:rPr 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验室</a:t>
              </a:r>
              <a:endParaRPr 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Rectangle 41"/>
            <p:cNvSpPr/>
            <p:nvPr/>
          </p:nvSpPr>
          <p:spPr>
            <a:xfrm>
              <a:off x="4338" y="8739"/>
              <a:ext cx="3301" cy="623"/>
            </a:xfrm>
            <a:prstGeom prst="rect">
              <a:avLst/>
            </a:prstGeom>
            <a:solidFill>
              <a:srgbClr val="21A3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>
                <a:lnSpc>
                  <a:spcPts val="2000"/>
                </a:lnSpc>
              </a:pPr>
              <a:r>
                <a:rPr 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可靠性检测公共实验室</a:t>
              </a:r>
              <a:endParaRPr 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Rectangle 41"/>
            <p:cNvSpPr/>
            <p:nvPr/>
          </p:nvSpPr>
          <p:spPr>
            <a:xfrm>
              <a:off x="7723" y="8011"/>
              <a:ext cx="2835" cy="623"/>
            </a:xfrm>
            <a:prstGeom prst="rect">
              <a:avLst/>
            </a:prstGeom>
            <a:solidFill>
              <a:srgbClr val="21A3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>
                <a:lnSpc>
                  <a:spcPts val="2000"/>
                </a:lnSpc>
              </a:pPr>
              <a:r>
                <a:rPr 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汽车电子公共实验室</a:t>
              </a:r>
              <a:endParaRPr 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69290" y="1316355"/>
            <a:ext cx="6470650" cy="8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457200" algn="just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东电检测隶属于电子科技大学广东电子信息工程研究院（简称电研院），电研院是于2007年8月17日由东莞市人民政府、广东省科技厅和电子科技大学联合共建，是省部产学研合作创新平台。</a:t>
            </a:r>
            <a:endParaRPr lang="zh-CN" altLang="en-US" sz="14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895985" y="234315"/>
            <a:ext cx="876490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关于电子科技大学广东电子信息工程研究院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534910" y="1280160"/>
            <a:ext cx="4827270" cy="2190750"/>
            <a:chOff x="12092" y="2036"/>
            <a:chExt cx="7620" cy="3543"/>
          </a:xfrm>
        </p:grpSpPr>
        <p:pic>
          <p:nvPicPr>
            <p:cNvPr id="15" name="图片 2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2092" y="2036"/>
              <a:ext cx="2455" cy="17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61" y="2038"/>
              <a:ext cx="2483" cy="172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7258" y="2038"/>
              <a:ext cx="2455" cy="172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" name="图片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2092" y="3859"/>
              <a:ext cx="2455" cy="172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60" y="3859"/>
              <a:ext cx="2484" cy="172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" name="图片 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7258" y="3859"/>
              <a:ext cx="2455" cy="172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组合 8"/>
          <p:cNvGrpSpPr/>
          <p:nvPr/>
        </p:nvGrpSpPr>
        <p:grpSpPr>
          <a:xfrm>
            <a:off x="7543800" y="3604895"/>
            <a:ext cx="4839970" cy="3081020"/>
            <a:chOff x="12188" y="5786"/>
            <a:chExt cx="7545" cy="493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6" t="13687" r="576" b="18990"/>
            <a:stretch>
              <a:fillRect/>
            </a:stretch>
          </p:blipFill>
          <p:spPr>
            <a:xfrm>
              <a:off x="14659" y="8307"/>
              <a:ext cx="5073" cy="241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3" t="836" r="9924" b="-1617"/>
            <a:stretch>
              <a:fillRect/>
            </a:stretch>
          </p:blipFill>
          <p:spPr>
            <a:xfrm>
              <a:off x="12188" y="8313"/>
              <a:ext cx="2375" cy="240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" t="27629" r="904" b="6249"/>
            <a:stretch>
              <a:fillRect/>
            </a:stretch>
          </p:blipFill>
          <p:spPr>
            <a:xfrm>
              <a:off x="12188" y="5786"/>
              <a:ext cx="4981" cy="240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75" y="5786"/>
              <a:ext cx="2458" cy="24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188460" y="2741295"/>
            <a:ext cx="85471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id-ID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东莞基地</a:t>
            </a:r>
            <a:endParaRPr lang="zh-CN" altLang="id-ID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895985" y="234315"/>
            <a:ext cx="4124960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关于东电检测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Shape 198"/>
          <p:cNvSpPr/>
          <p:nvPr/>
        </p:nvSpPr>
        <p:spPr>
          <a:xfrm>
            <a:off x="684530" y="1336040"/>
            <a:ext cx="4813935" cy="61658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电子科技大学广东电子信息工程研究院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Shape 198"/>
          <p:cNvSpPr/>
          <p:nvPr/>
        </p:nvSpPr>
        <p:spPr>
          <a:xfrm>
            <a:off x="684213" y="2223719"/>
            <a:ext cx="875030" cy="155516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东电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检测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Shape 198"/>
          <p:cNvSpPr/>
          <p:nvPr/>
        </p:nvSpPr>
        <p:spPr>
          <a:xfrm>
            <a:off x="4860925" y="2125345"/>
            <a:ext cx="2908935" cy="83248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79705" tIns="46990" rIns="90170" bIns="46990" numCol="1" anchor="ctr">
            <a:noAutofit/>
          </a:bodyPr>
          <a:lstStyle/>
          <a:p>
            <a:pPr marL="171450" lvl="0" indent="-171450">
              <a:lnSpc>
                <a:spcPct val="120000"/>
              </a:lnSpc>
              <a:buFont typeface="Wingdings" panose="05000000000000000000" charset="0"/>
              <a:buChar char="Ø"/>
              <a:defRPr sz="3600">
                <a:solidFill>
                  <a:srgbClr val="FFFFFF"/>
                </a:solidFill>
              </a:defRPr>
            </a:pPr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位于东莞松山湖</a:t>
            </a:r>
            <a:endParaRPr lang="zh-CN" altLang="en-US" sz="1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lvl="0" indent="-171450">
              <a:lnSpc>
                <a:spcPct val="120000"/>
              </a:lnSpc>
              <a:buFont typeface="Wingdings" panose="05000000000000000000" charset="0"/>
              <a:buChar char="Ø"/>
              <a:defRPr sz="3600">
                <a:solidFill>
                  <a:srgbClr val="FFFFFF"/>
                </a:solidFill>
              </a:defRPr>
            </a:pPr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电研院孵化企业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lvl="0" indent="-171450">
              <a:lnSpc>
                <a:spcPct val="120000"/>
              </a:lnSpc>
              <a:buFont typeface="Wingdings" panose="05000000000000000000" charset="0"/>
              <a:buChar char="Ø"/>
              <a:defRPr sz="3600">
                <a:solidFill>
                  <a:srgbClr val="FFFFFF"/>
                </a:solidFill>
              </a:defRPr>
            </a:pPr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东莞检测基地</a:t>
            </a:r>
            <a:endParaRPr lang="zh-CN" altLang="en-US" sz="1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Shape 198"/>
          <p:cNvSpPr/>
          <p:nvPr/>
        </p:nvSpPr>
        <p:spPr>
          <a:xfrm>
            <a:off x="4860925" y="3056255"/>
            <a:ext cx="2908935" cy="795020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79705" tIns="46990" rIns="90170" bIns="46990" numCol="1" anchor="ctr">
            <a:noAutofit/>
          </a:bodyPr>
          <a:lstStyle/>
          <a:p>
            <a:pPr marL="171450" lvl="0" indent="-171450">
              <a:lnSpc>
                <a:spcPct val="120000"/>
              </a:lnSpc>
              <a:buFont typeface="Wingdings" panose="05000000000000000000" charset="0"/>
              <a:buChar char="Ø"/>
              <a:defRPr sz="3600">
                <a:solidFill>
                  <a:srgbClr val="FFFFFF"/>
                </a:solidFill>
              </a:defRPr>
            </a:pPr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位于天津市西青区</a:t>
            </a:r>
            <a:endParaRPr lang="zh-CN" altLang="en-US" sz="1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lvl="0" indent="-171450">
              <a:lnSpc>
                <a:spcPct val="120000"/>
              </a:lnSpc>
              <a:buFont typeface="Wingdings" panose="05000000000000000000" charset="0"/>
              <a:buChar char="Ø"/>
              <a:defRPr sz="3600">
                <a:solidFill>
                  <a:srgbClr val="FFFFFF"/>
                </a:solidFill>
              </a:defRPr>
            </a:pPr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原三星国际质量研究所</a:t>
            </a:r>
            <a:r>
              <a:rPr lang="en-US" altLang="zh-CN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(2019</a:t>
            </a:r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东电收购</a:t>
            </a:r>
            <a:r>
              <a:rPr lang="en-US" altLang="zh-CN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zh-CN" altLang="en-US" sz="1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右箭头 61"/>
          <p:cNvSpPr/>
          <p:nvPr/>
        </p:nvSpPr>
        <p:spPr>
          <a:xfrm>
            <a:off x="4567555" y="3220085"/>
            <a:ext cx="360000" cy="468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Shape 198"/>
          <p:cNvSpPr/>
          <p:nvPr/>
        </p:nvSpPr>
        <p:spPr>
          <a:xfrm>
            <a:off x="7952740" y="1336675"/>
            <a:ext cx="4197350" cy="2515235"/>
          </a:xfrm>
          <a:prstGeom prst="roundRect">
            <a:avLst>
              <a:gd name="adj" fmla="val 7567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90170" tIns="46990" rIns="90170" bIns="46990" numCol="1" anchor="ctr">
            <a:noAutofit/>
          </a:bodyPr>
          <a:lstStyle/>
          <a:p>
            <a:pPr marL="171450" indent="-171450" algn="just" eaLnBrk="1" latinLnBrk="0" hangingPunct="1">
              <a:lnSpc>
                <a:spcPts val="24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独立第三方电子电气产品检测与认证实验室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 algn="just" eaLnBrk="1" latinLnBrk="0" hangingPunct="1">
              <a:lnSpc>
                <a:spcPts val="24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获得CNAS, A2LA, NVLAP, UKAS等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40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多项资质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 algn="just" eaLnBrk="1" latinLnBrk="0" hangingPunct="1">
              <a:lnSpc>
                <a:spcPts val="24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建有东莞、天津两个检测基地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 algn="just" eaLnBrk="1" latinLnBrk="0" hangingPunct="1">
              <a:lnSpc>
                <a:spcPts val="24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覆盖电磁兼容、环境可靠性、射频、电气安全、汽车电子、电池、能效检测领域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 algn="just" eaLnBrk="1" latinLnBrk="0" hangingPunct="1">
              <a:lnSpc>
                <a:spcPts val="24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涵盖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50多个国家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地区的70多项认证服务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Shape 198"/>
          <p:cNvSpPr/>
          <p:nvPr/>
        </p:nvSpPr>
        <p:spPr>
          <a:xfrm>
            <a:off x="1748790" y="3151505"/>
            <a:ext cx="2818765" cy="60007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东电检测技术服务（天津）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有限公司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Shape 198"/>
          <p:cNvSpPr/>
          <p:nvPr/>
        </p:nvSpPr>
        <p:spPr>
          <a:xfrm>
            <a:off x="1749425" y="2252345"/>
            <a:ext cx="2818130" cy="601980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东莞市东电检测技术有限公司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下箭头 3"/>
          <p:cNvSpPr/>
          <p:nvPr/>
        </p:nvSpPr>
        <p:spPr>
          <a:xfrm>
            <a:off x="2832100" y="2853690"/>
            <a:ext cx="468000" cy="324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84530" y="3978275"/>
            <a:ext cx="5718175" cy="2733040"/>
            <a:chOff x="1169" y="6265"/>
            <a:chExt cx="8820" cy="4304"/>
          </a:xfrm>
        </p:grpSpPr>
        <p:sp>
          <p:nvSpPr>
            <p:cNvPr id="29" name="Shape 197"/>
            <p:cNvSpPr/>
            <p:nvPr/>
          </p:nvSpPr>
          <p:spPr>
            <a:xfrm>
              <a:off x="1964" y="6281"/>
              <a:ext cx="8025" cy="1312"/>
            </a:xfrm>
            <a:prstGeom prst="roundRect">
              <a:avLst>
                <a:gd name="adj" fmla="val 15000"/>
              </a:avLst>
            </a:prstGeom>
            <a:solidFill>
              <a:srgbClr val="777777">
                <a:alpha val="1358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Shape 198"/>
            <p:cNvSpPr/>
            <p:nvPr/>
          </p:nvSpPr>
          <p:spPr>
            <a:xfrm>
              <a:off x="1169" y="6265"/>
              <a:ext cx="1127" cy="1328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Shape 199"/>
            <p:cNvSpPr/>
            <p:nvPr/>
          </p:nvSpPr>
          <p:spPr>
            <a:xfrm>
              <a:off x="1526" y="6594"/>
              <a:ext cx="489" cy="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>
              <a:lvl1pPr>
                <a:defRPr sz="66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Shape 200"/>
            <p:cNvSpPr/>
            <p:nvPr/>
          </p:nvSpPr>
          <p:spPr>
            <a:xfrm>
              <a:off x="1964" y="7769"/>
              <a:ext cx="8025" cy="1312"/>
            </a:xfrm>
            <a:prstGeom prst="roundRect">
              <a:avLst>
                <a:gd name="adj" fmla="val 15000"/>
              </a:avLst>
            </a:prstGeom>
            <a:solidFill>
              <a:srgbClr val="777777">
                <a:alpha val="1358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Shape 201"/>
            <p:cNvSpPr/>
            <p:nvPr/>
          </p:nvSpPr>
          <p:spPr>
            <a:xfrm>
              <a:off x="1169" y="7753"/>
              <a:ext cx="1127" cy="1328"/>
            </a:xfrm>
            <a:prstGeom prst="roundRect">
              <a:avLst>
                <a:gd name="adj" fmla="val 15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Shape 202"/>
            <p:cNvSpPr/>
            <p:nvPr/>
          </p:nvSpPr>
          <p:spPr>
            <a:xfrm>
              <a:off x="1526" y="8089"/>
              <a:ext cx="485" cy="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>
              <a:lvl1pPr>
                <a:defRPr sz="66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</a:t>
              </a:r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Shape 203"/>
            <p:cNvSpPr/>
            <p:nvPr/>
          </p:nvSpPr>
          <p:spPr>
            <a:xfrm>
              <a:off x="1964" y="9257"/>
              <a:ext cx="8025" cy="1312"/>
            </a:xfrm>
            <a:prstGeom prst="roundRect">
              <a:avLst>
                <a:gd name="adj" fmla="val 15000"/>
              </a:avLst>
            </a:prstGeom>
            <a:solidFill>
              <a:srgbClr val="777777">
                <a:alpha val="1358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Shape 204"/>
            <p:cNvSpPr/>
            <p:nvPr/>
          </p:nvSpPr>
          <p:spPr>
            <a:xfrm>
              <a:off x="1169" y="9241"/>
              <a:ext cx="1127" cy="1328"/>
            </a:xfrm>
            <a:prstGeom prst="roundRect">
              <a:avLst>
                <a:gd name="adj" fmla="val 15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Shape 205"/>
            <p:cNvSpPr/>
            <p:nvPr/>
          </p:nvSpPr>
          <p:spPr>
            <a:xfrm>
              <a:off x="1526" y="9564"/>
              <a:ext cx="485" cy="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>
              <a:lvl1pPr>
                <a:defRPr sz="66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</a:t>
              </a:r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2554" y="6382"/>
              <a:ext cx="7373" cy="4024"/>
              <a:chOff x="5166" y="3230"/>
              <a:chExt cx="10919" cy="5707"/>
            </a:xfrm>
          </p:grpSpPr>
          <p:sp>
            <p:nvSpPr>
              <p:cNvPr id="39" name="Shape 215"/>
              <p:cNvSpPr/>
              <p:nvPr/>
            </p:nvSpPr>
            <p:spPr>
              <a:xfrm>
                <a:off x="5166" y="3230"/>
                <a:ext cx="1677" cy="5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spAutoFit/>
              </a:bodyPr>
              <a:lstStyle>
                <a:lvl1pPr algn="l">
                  <a:defRPr sz="3000">
                    <a:solidFill>
                      <a:srgbClr val="4A5E6C"/>
                    </a:solidFill>
                    <a:latin typeface="STIXGeneral-Bold"/>
                    <a:ea typeface="STIXGeneral-Bold"/>
                    <a:cs typeface="STIXGeneral-Bold"/>
                    <a:sym typeface="STIXGeneral-Bold"/>
                  </a:defRPr>
                </a:lvl1pPr>
              </a:lstStyle>
              <a:p>
                <a:pPr lvl="0" algn="l" eaLnBrk="1" latinLnBrk="0" hangingPunct="1">
                  <a:lnSpc>
                    <a:spcPts val="18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zh-CN" altLang="en-US" sz="11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主营业务</a:t>
                </a:r>
                <a:endParaRPr lang="zh-CN" altLang="en-US" sz="11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Shape 216"/>
              <p:cNvSpPr/>
              <p:nvPr/>
            </p:nvSpPr>
            <p:spPr>
              <a:xfrm>
                <a:off x="5166" y="3818"/>
                <a:ext cx="10919" cy="10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spAutoFit/>
              </a:bodyPr>
              <a:lstStyle>
                <a:lvl1pPr algn="l">
                  <a:defRPr sz="2400">
                    <a:solidFill>
                      <a:srgbClr val="828589"/>
                    </a:solidFill>
                    <a:latin typeface="STIXGeneral-Bold"/>
                    <a:ea typeface="STIXGeneral-Bold"/>
                    <a:cs typeface="STIXGeneral-Bold"/>
                    <a:sym typeface="STIXGeneral-Bold"/>
                  </a:defRPr>
                </a:lvl1pPr>
              </a:lstStyle>
              <a:p>
                <a:pPr lvl="0" eaLnBrk="1" latinLnBrk="0" hangingPunct="1">
                  <a:lnSpc>
                    <a:spcPts val="18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en-US" altLang="zh-CN" sz="11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● 产品检测             ● 产品认证          ● 产品整改         ● 实验室建设</a:t>
                </a:r>
                <a:endParaRPr lang="en-US" altLang="zh-CN" sz="1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lvl="0" eaLnBrk="1" latinLnBrk="0" hangingPunct="1">
                  <a:lnSpc>
                    <a:spcPts val="18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en-US" altLang="zh-CN" sz="11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● 项目验收报告      ● 实验室租用      ● 质检报告         ● 技术咨询与顾问</a:t>
                </a:r>
                <a:endParaRPr lang="en-US" altLang="zh-CN" sz="1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Shape 215"/>
              <p:cNvSpPr/>
              <p:nvPr/>
            </p:nvSpPr>
            <p:spPr>
              <a:xfrm>
                <a:off x="5166" y="5338"/>
                <a:ext cx="1677" cy="5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spAutoFit/>
              </a:bodyPr>
              <a:lstStyle>
                <a:lvl1pPr algn="l">
                  <a:defRPr sz="3000">
                    <a:solidFill>
                      <a:srgbClr val="4A5E6C"/>
                    </a:solidFill>
                    <a:latin typeface="STIXGeneral-Bold"/>
                    <a:ea typeface="STIXGeneral-Bold"/>
                    <a:cs typeface="STIXGeneral-Bold"/>
                    <a:sym typeface="STIXGeneral-Bold"/>
                  </a:defRPr>
                </a:lvl1pPr>
              </a:lstStyle>
              <a:p>
                <a:pPr lvl="0" algn="l" eaLnBrk="1" latinLnBrk="0" hangingPunct="1">
                  <a:lnSpc>
                    <a:spcPts val="18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zh-CN" altLang="en-US" sz="11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检测领域</a:t>
                </a:r>
                <a:endParaRPr lang="zh-CN" altLang="en-US" sz="11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Shape 216"/>
              <p:cNvSpPr/>
              <p:nvPr/>
            </p:nvSpPr>
            <p:spPr>
              <a:xfrm>
                <a:off x="5166" y="5906"/>
                <a:ext cx="10918" cy="10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spAutoFit/>
              </a:bodyPr>
              <a:lstStyle>
                <a:lvl1pPr algn="l">
                  <a:defRPr sz="2400">
                    <a:solidFill>
                      <a:srgbClr val="828589"/>
                    </a:solidFill>
                    <a:latin typeface="STIXGeneral-Bold"/>
                    <a:ea typeface="STIXGeneral-Bold"/>
                    <a:cs typeface="STIXGeneral-Bold"/>
                    <a:sym typeface="STIXGeneral-Bold"/>
                  </a:defRPr>
                </a:lvl1pPr>
              </a:lstStyle>
              <a:p>
                <a:pPr lvl="0" eaLnBrk="1" latinLnBrk="0" hangingPunct="1">
                  <a:lnSpc>
                    <a:spcPts val="18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en-US" altLang="zh-CN" sz="11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● 电磁兼容            ● 电气安全           ● 环境可靠性        ● 射频通讯</a:t>
                </a:r>
                <a:endParaRPr lang="en-US" altLang="zh-CN" sz="1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lvl="0" eaLnBrk="1" latinLnBrk="0" hangingPunct="1">
                  <a:lnSpc>
                    <a:spcPts val="18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en-US" altLang="zh-CN" sz="11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● 汽车电子            ● 能效                  ● 电池</a:t>
                </a:r>
                <a:endParaRPr lang="en-US" altLang="zh-CN" sz="1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Shape 215"/>
              <p:cNvSpPr/>
              <p:nvPr/>
            </p:nvSpPr>
            <p:spPr>
              <a:xfrm>
                <a:off x="5166" y="7362"/>
                <a:ext cx="2393" cy="5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spAutoFit/>
              </a:bodyPr>
              <a:lstStyle>
                <a:lvl1pPr algn="l">
                  <a:defRPr sz="3000">
                    <a:solidFill>
                      <a:srgbClr val="4A5E6C"/>
                    </a:solidFill>
                    <a:latin typeface="STIXGeneral-Bold"/>
                    <a:ea typeface="STIXGeneral-Bold"/>
                    <a:cs typeface="STIXGeneral-Bold"/>
                    <a:sym typeface="STIXGeneral-Bold"/>
                  </a:defRPr>
                </a:lvl1pPr>
              </a:lstStyle>
              <a:p>
                <a:pPr lvl="0" algn="l" eaLnBrk="1" latinLnBrk="0" hangingPunct="1">
                  <a:lnSpc>
                    <a:spcPts val="18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zh-CN" altLang="en-US" sz="11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服务产品类别</a:t>
                </a:r>
                <a:endParaRPr lang="zh-CN" altLang="en-US" sz="11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Shape 216"/>
              <p:cNvSpPr/>
              <p:nvPr/>
            </p:nvSpPr>
            <p:spPr>
              <a:xfrm>
                <a:off x="5166" y="7906"/>
                <a:ext cx="10918" cy="10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spAutoFit/>
              </a:bodyPr>
              <a:lstStyle>
                <a:lvl1pPr algn="l">
                  <a:defRPr sz="2400">
                    <a:solidFill>
                      <a:srgbClr val="828589"/>
                    </a:solidFill>
                    <a:latin typeface="STIXGeneral-Bold"/>
                    <a:ea typeface="STIXGeneral-Bold"/>
                    <a:cs typeface="STIXGeneral-Bold"/>
                    <a:sym typeface="STIXGeneral-Bold"/>
                  </a:defRPr>
                </a:lvl1pPr>
              </a:lstStyle>
              <a:p>
                <a:pPr lvl="0" eaLnBrk="1" latinLnBrk="0" hangingPunct="1">
                  <a:lnSpc>
                    <a:spcPts val="18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en-US" altLang="zh-CN" sz="11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● 信息技术产品     ● 音视频产品     ● 无线通讯产品                 ●照明产品                 ●医疗产品             ●家电产品          ● 汽车电子与零部件产品   ● 电池      </a:t>
                </a:r>
                <a:endParaRPr lang="en-US" altLang="zh-CN" sz="1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lum bright="6000"/>
          </a:blip>
          <a:srcRect r="20210"/>
          <a:stretch>
            <a:fillRect/>
          </a:stretch>
        </p:blipFill>
        <p:spPr>
          <a:xfrm>
            <a:off x="8604885" y="3973195"/>
            <a:ext cx="1499235" cy="1155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l="1748" r="4128"/>
          <a:stretch>
            <a:fillRect/>
          </a:stretch>
        </p:blipFill>
        <p:spPr>
          <a:xfrm>
            <a:off x="10166350" y="3973195"/>
            <a:ext cx="1983740" cy="11557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025" y="5182235"/>
            <a:ext cx="2933065" cy="1529080"/>
          </a:xfrm>
          <a:prstGeom prst="rect">
            <a:avLst/>
          </a:prstGeom>
        </p:spPr>
      </p:pic>
      <p:sp>
        <p:nvSpPr>
          <p:cNvPr id="7" name="Rectangle 41"/>
          <p:cNvSpPr/>
          <p:nvPr/>
        </p:nvSpPr>
        <p:spPr>
          <a:xfrm>
            <a:off x="8604250" y="5182235"/>
            <a:ext cx="539115" cy="1529080"/>
          </a:xfrm>
          <a:prstGeom prst="rect">
            <a:avLst/>
          </a:prstGeom>
          <a:solidFill>
            <a:srgbClr val="21A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569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下箭头 54"/>
          <p:cNvSpPr/>
          <p:nvPr/>
        </p:nvSpPr>
        <p:spPr>
          <a:xfrm>
            <a:off x="2829560" y="1952625"/>
            <a:ext cx="467995" cy="34671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4527784" y="2356580"/>
            <a:ext cx="360000" cy="468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380" y="3933825"/>
            <a:ext cx="2063115" cy="277812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693035" y="2957830"/>
            <a:ext cx="6120745" cy="975996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34315"/>
            <a:ext cx="550608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公司组织架构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4322907" y="1180683"/>
            <a:ext cx="4141470" cy="549910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东电检测技术服务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天津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有限公司</a:t>
            </a:r>
            <a:endParaRPr sz="11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Shape 198"/>
          <p:cNvSpPr/>
          <p:nvPr/>
        </p:nvSpPr>
        <p:spPr>
          <a:xfrm>
            <a:off x="827867" y="2436644"/>
            <a:ext cx="1013460" cy="1061272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sz="15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销售中心</a:t>
            </a:r>
            <a:endParaRPr sz="15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Shape 198"/>
          <p:cNvSpPr/>
          <p:nvPr/>
        </p:nvSpPr>
        <p:spPr>
          <a:xfrm>
            <a:off x="2443625" y="2436644"/>
            <a:ext cx="1013460" cy="1063530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客服</a:t>
            </a:r>
            <a:r>
              <a:rPr sz="1500" dirty="0" err="1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中心</a:t>
            </a:r>
            <a:endParaRPr sz="15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Shape 198"/>
          <p:cNvSpPr/>
          <p:nvPr/>
        </p:nvSpPr>
        <p:spPr>
          <a:xfrm>
            <a:off x="9746442" y="2436644"/>
            <a:ext cx="1013460" cy="1061272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sz="15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行政部</a:t>
            </a:r>
            <a:endParaRPr lang="zh-CN" sz="15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Shape 198"/>
          <p:cNvSpPr/>
          <p:nvPr/>
        </p:nvSpPr>
        <p:spPr>
          <a:xfrm>
            <a:off x="11024697" y="2436644"/>
            <a:ext cx="1013460" cy="1061272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zh-CN" sz="15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财务部</a:t>
            </a:r>
            <a:endParaRPr lang="zh-CN" altLang="zh-CN" sz="15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Shape 198"/>
          <p:cNvSpPr/>
          <p:nvPr/>
        </p:nvSpPr>
        <p:spPr>
          <a:xfrm>
            <a:off x="8491047" y="2436644"/>
            <a:ext cx="1013460" cy="1061272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sz="150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品质部</a:t>
            </a:r>
            <a:endParaRPr lang="zh-CN" sz="150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Shape 198"/>
          <p:cNvSpPr/>
          <p:nvPr/>
        </p:nvSpPr>
        <p:spPr>
          <a:xfrm>
            <a:off x="2108895" y="4135559"/>
            <a:ext cx="669057" cy="199834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sz="1605" dirty="0" err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国际认证部</a:t>
            </a:r>
            <a:endParaRPr sz="1605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Shape 198"/>
          <p:cNvSpPr/>
          <p:nvPr/>
        </p:nvSpPr>
        <p:spPr>
          <a:xfrm>
            <a:off x="2954976" y="4138260"/>
            <a:ext cx="699911" cy="199834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项目与客服部</a:t>
            </a:r>
            <a:endParaRPr sz="160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8" name="肘形连接符 27"/>
          <p:cNvCxnSpPr>
            <a:endCxn id="6" idx="0"/>
          </p:cNvCxnSpPr>
          <p:nvPr/>
        </p:nvCxnSpPr>
        <p:spPr>
          <a:xfrm rot="10800000" flipV="1">
            <a:off x="1334597" y="2032148"/>
            <a:ext cx="5055236" cy="404496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肘形连接符 28"/>
          <p:cNvCxnSpPr>
            <a:endCxn id="7" idx="0"/>
          </p:cNvCxnSpPr>
          <p:nvPr/>
        </p:nvCxnSpPr>
        <p:spPr>
          <a:xfrm rot="10800000" flipV="1">
            <a:off x="2950355" y="2032148"/>
            <a:ext cx="3451716" cy="404495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0"/>
          <p:cNvCxnSpPr>
            <a:endCxn id="12" idx="0"/>
          </p:cNvCxnSpPr>
          <p:nvPr/>
        </p:nvCxnSpPr>
        <p:spPr>
          <a:xfrm>
            <a:off x="6389832" y="2032149"/>
            <a:ext cx="2607945" cy="404495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肘形连接符 31"/>
          <p:cNvCxnSpPr>
            <a:endCxn id="10" idx="0"/>
          </p:cNvCxnSpPr>
          <p:nvPr/>
        </p:nvCxnSpPr>
        <p:spPr>
          <a:xfrm>
            <a:off x="6389833" y="2032149"/>
            <a:ext cx="3863339" cy="404495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连接符 32"/>
          <p:cNvCxnSpPr>
            <a:endCxn id="11" idx="0"/>
          </p:cNvCxnSpPr>
          <p:nvPr/>
        </p:nvCxnSpPr>
        <p:spPr>
          <a:xfrm>
            <a:off x="6389832" y="2032149"/>
            <a:ext cx="5141595" cy="404495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stCxn id="198" idx="2"/>
            <a:endCxn id="9" idx="0"/>
          </p:cNvCxnSpPr>
          <p:nvPr/>
        </p:nvCxnSpPr>
        <p:spPr>
          <a:xfrm flipH="1">
            <a:off x="6389832" y="1730593"/>
            <a:ext cx="3810" cy="65257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肘形连接符 37"/>
          <p:cNvCxnSpPr>
            <a:endCxn id="16" idx="0"/>
          </p:cNvCxnSpPr>
          <p:nvPr/>
        </p:nvCxnSpPr>
        <p:spPr>
          <a:xfrm rot="5400000">
            <a:off x="2397805" y="3583009"/>
            <a:ext cx="598170" cy="506931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肘形连接符 38"/>
          <p:cNvCxnSpPr/>
          <p:nvPr/>
        </p:nvCxnSpPr>
        <p:spPr>
          <a:xfrm rot="16200000" flipH="1">
            <a:off x="2807887" y="3673616"/>
            <a:ext cx="632425" cy="347488"/>
          </a:xfrm>
          <a:prstGeom prst="bentConnector3">
            <a:avLst>
              <a:gd name="adj1" fmla="val 46474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98"/>
          <p:cNvSpPr/>
          <p:nvPr/>
        </p:nvSpPr>
        <p:spPr>
          <a:xfrm>
            <a:off x="5883102" y="2383170"/>
            <a:ext cx="1013460" cy="1117004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技术中心</a:t>
            </a:r>
            <a:endParaRPr sz="15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Shape 198"/>
          <p:cNvSpPr/>
          <p:nvPr/>
        </p:nvSpPr>
        <p:spPr>
          <a:xfrm>
            <a:off x="7149455" y="4135560"/>
            <a:ext cx="720080" cy="199834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605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可靠性实验室</a:t>
            </a:r>
            <a:endParaRPr sz="1605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Shape 198"/>
          <p:cNvSpPr/>
          <p:nvPr/>
        </p:nvSpPr>
        <p:spPr>
          <a:xfrm>
            <a:off x="3981104" y="4121159"/>
            <a:ext cx="688990" cy="199834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en-US" altLang="zh-CN" sz="1605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EMC</a:t>
            </a:r>
            <a:endParaRPr lang="en-US" altLang="zh-CN" sz="1605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605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实验室</a:t>
            </a:r>
            <a:endParaRPr sz="1605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Shape 198"/>
          <p:cNvSpPr/>
          <p:nvPr/>
        </p:nvSpPr>
        <p:spPr>
          <a:xfrm>
            <a:off x="4773191" y="4138260"/>
            <a:ext cx="720080" cy="199834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605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汽车电子实验室</a:t>
            </a:r>
            <a:endParaRPr sz="1605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Shape 198"/>
          <p:cNvSpPr/>
          <p:nvPr/>
        </p:nvSpPr>
        <p:spPr>
          <a:xfrm>
            <a:off x="5597744" y="4138260"/>
            <a:ext cx="687615" cy="199834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605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安全实验室</a:t>
            </a:r>
            <a:endParaRPr sz="1605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Shape 198"/>
          <p:cNvSpPr/>
          <p:nvPr/>
        </p:nvSpPr>
        <p:spPr>
          <a:xfrm>
            <a:off x="6365297" y="4138260"/>
            <a:ext cx="675377" cy="199834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605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能效实验室</a:t>
            </a:r>
            <a:endParaRPr sz="1605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" name="Shape 198"/>
          <p:cNvSpPr/>
          <p:nvPr/>
        </p:nvSpPr>
        <p:spPr>
          <a:xfrm>
            <a:off x="8021935" y="4134943"/>
            <a:ext cx="720080" cy="199834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rPr lang="zh-CN" altLang="en-US" sz="1605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声学实验室</a:t>
            </a:r>
            <a:endParaRPr sz="1605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84" name="肘形连接符 83"/>
          <p:cNvCxnSpPr>
            <a:endCxn id="80" idx="0"/>
          </p:cNvCxnSpPr>
          <p:nvPr/>
        </p:nvCxnSpPr>
        <p:spPr>
          <a:xfrm rot="5400000">
            <a:off x="5845521" y="3593948"/>
            <a:ext cx="640344" cy="448281"/>
          </a:xfrm>
          <a:prstGeom prst="bentConnector3">
            <a:avLst>
              <a:gd name="adj1" fmla="val 46517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肘形连接符 210"/>
          <p:cNvCxnSpPr>
            <a:endCxn id="81" idx="0"/>
          </p:cNvCxnSpPr>
          <p:nvPr/>
        </p:nvCxnSpPr>
        <p:spPr>
          <a:xfrm rot="16200000" flipH="1">
            <a:off x="6245339" y="3680612"/>
            <a:ext cx="602141" cy="313154"/>
          </a:xfrm>
          <a:prstGeom prst="bentConnector3">
            <a:avLst>
              <a:gd name="adj1" fmla="val 44444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肘形连接符 221"/>
          <p:cNvCxnSpPr/>
          <p:nvPr/>
        </p:nvCxnSpPr>
        <p:spPr>
          <a:xfrm rot="10800000" flipV="1">
            <a:off x="5133232" y="3805042"/>
            <a:ext cx="1256601" cy="341262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肘形连接符 223"/>
          <p:cNvCxnSpPr/>
          <p:nvPr/>
        </p:nvCxnSpPr>
        <p:spPr>
          <a:xfrm rot="10800000" flipV="1">
            <a:off x="4325599" y="3805043"/>
            <a:ext cx="807632" cy="324159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肘形连接符 229"/>
          <p:cNvCxnSpPr>
            <a:endCxn id="63" idx="0"/>
          </p:cNvCxnSpPr>
          <p:nvPr/>
        </p:nvCxnSpPr>
        <p:spPr>
          <a:xfrm>
            <a:off x="6389832" y="3805041"/>
            <a:ext cx="1119663" cy="330519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肘形连接符 231"/>
          <p:cNvCxnSpPr>
            <a:endCxn id="82" idx="0"/>
          </p:cNvCxnSpPr>
          <p:nvPr/>
        </p:nvCxnSpPr>
        <p:spPr>
          <a:xfrm>
            <a:off x="6389832" y="3805041"/>
            <a:ext cx="1992143" cy="329902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34315"/>
            <a:ext cx="4124960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测试场地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23259" y="1397635"/>
            <a:ext cx="2224405" cy="295275"/>
            <a:chOff x="5486" y="2552"/>
            <a:chExt cx="3322" cy="434"/>
          </a:xfrm>
        </p:grpSpPr>
        <p:grpSp>
          <p:nvGrpSpPr>
            <p:cNvPr id="20" name="Group 35"/>
            <p:cNvGrpSpPr/>
            <p:nvPr/>
          </p:nvGrpSpPr>
          <p:grpSpPr>
            <a:xfrm flipH="1">
              <a:off x="5486" y="2552"/>
              <a:ext cx="451" cy="434"/>
              <a:chOff x="2138511" y="2464802"/>
              <a:chExt cx="354012" cy="352956"/>
            </a:xfrm>
            <a:solidFill>
              <a:schemeClr val="accent1"/>
            </a:solidFill>
          </p:grpSpPr>
          <p:sp>
            <p:nvSpPr>
              <p:cNvPr id="21" name="Oval 36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Freeform 37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" name="TextBox 39"/>
            <p:cNvSpPr txBox="1"/>
            <p:nvPr/>
          </p:nvSpPr>
          <p:spPr>
            <a:xfrm>
              <a:off x="6099" y="2552"/>
              <a:ext cx="2709" cy="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电磁兼容实验室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009990" y="1397635"/>
            <a:ext cx="2224405" cy="295275"/>
            <a:chOff x="5486" y="2552"/>
            <a:chExt cx="3322" cy="434"/>
          </a:xfrm>
        </p:grpSpPr>
        <p:grpSp>
          <p:nvGrpSpPr>
            <p:cNvPr id="34" name="Group 35"/>
            <p:cNvGrpSpPr/>
            <p:nvPr/>
          </p:nvGrpSpPr>
          <p:grpSpPr>
            <a:xfrm flipH="1">
              <a:off x="5486" y="2552"/>
              <a:ext cx="451" cy="434"/>
              <a:chOff x="2138511" y="2464802"/>
              <a:chExt cx="354012" cy="352956"/>
            </a:xfrm>
            <a:solidFill>
              <a:schemeClr val="accent1"/>
            </a:solidFill>
          </p:grpSpPr>
          <p:sp>
            <p:nvSpPr>
              <p:cNvPr id="35" name="Oval 36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Freeform 37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1" name="TextBox 39"/>
            <p:cNvSpPr txBox="1"/>
            <p:nvPr/>
          </p:nvSpPr>
          <p:spPr>
            <a:xfrm>
              <a:off x="6099" y="2552"/>
              <a:ext cx="2709" cy="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汽车电子实验室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301314" y="1397000"/>
            <a:ext cx="2224405" cy="295275"/>
            <a:chOff x="5486" y="2552"/>
            <a:chExt cx="3322" cy="434"/>
          </a:xfrm>
        </p:grpSpPr>
        <p:grpSp>
          <p:nvGrpSpPr>
            <p:cNvPr id="47" name="Group 35"/>
            <p:cNvGrpSpPr/>
            <p:nvPr/>
          </p:nvGrpSpPr>
          <p:grpSpPr>
            <a:xfrm flipH="1">
              <a:off x="5486" y="2552"/>
              <a:ext cx="451" cy="434"/>
              <a:chOff x="2138511" y="2464802"/>
              <a:chExt cx="354012" cy="352956"/>
            </a:xfrm>
            <a:solidFill>
              <a:schemeClr val="accent1"/>
            </a:solidFill>
          </p:grpSpPr>
          <p:sp>
            <p:nvSpPr>
              <p:cNvPr id="50" name="Oval 36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Freeform 37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3" name="TextBox 39"/>
            <p:cNvSpPr txBox="1"/>
            <p:nvPr/>
          </p:nvSpPr>
          <p:spPr>
            <a:xfrm>
              <a:off x="6099" y="2552"/>
              <a:ext cx="2709" cy="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可靠性实验室</a:t>
              </a:r>
              <a:endParaRPr lang="zh-CN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939732" y="4120381"/>
            <a:ext cx="2224405" cy="295275"/>
            <a:chOff x="5486" y="2552"/>
            <a:chExt cx="3322" cy="434"/>
          </a:xfrm>
        </p:grpSpPr>
        <p:grpSp>
          <p:nvGrpSpPr>
            <p:cNvPr id="66" name="Group 35"/>
            <p:cNvGrpSpPr/>
            <p:nvPr/>
          </p:nvGrpSpPr>
          <p:grpSpPr>
            <a:xfrm flipH="1">
              <a:off x="5486" y="2552"/>
              <a:ext cx="451" cy="434"/>
              <a:chOff x="2138511" y="2464802"/>
              <a:chExt cx="354012" cy="352956"/>
            </a:xfrm>
            <a:solidFill>
              <a:schemeClr val="accent1"/>
            </a:solidFill>
          </p:grpSpPr>
          <p:sp>
            <p:nvSpPr>
              <p:cNvPr id="68" name="Oval 36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37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3" name="TextBox 39"/>
            <p:cNvSpPr txBox="1"/>
            <p:nvPr/>
          </p:nvSpPr>
          <p:spPr>
            <a:xfrm>
              <a:off x="6099" y="2552"/>
              <a:ext cx="2709" cy="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安规实验室</a:t>
              </a:r>
              <a:endParaRPr lang="zh-CN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4029928" y="4120381"/>
            <a:ext cx="2224405" cy="295275"/>
            <a:chOff x="5486" y="2552"/>
            <a:chExt cx="3322" cy="434"/>
          </a:xfrm>
        </p:grpSpPr>
        <p:grpSp>
          <p:nvGrpSpPr>
            <p:cNvPr id="80" name="Group 35"/>
            <p:cNvGrpSpPr/>
            <p:nvPr/>
          </p:nvGrpSpPr>
          <p:grpSpPr>
            <a:xfrm flipH="1">
              <a:off x="5486" y="2552"/>
              <a:ext cx="451" cy="434"/>
              <a:chOff x="2138511" y="2464802"/>
              <a:chExt cx="354012" cy="352956"/>
            </a:xfrm>
            <a:solidFill>
              <a:schemeClr val="accent1"/>
            </a:solidFill>
          </p:grpSpPr>
          <p:sp>
            <p:nvSpPr>
              <p:cNvPr id="87" name="Oval 36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37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9" name="TextBox 39"/>
            <p:cNvSpPr txBox="1"/>
            <p:nvPr/>
          </p:nvSpPr>
          <p:spPr>
            <a:xfrm>
              <a:off x="6099" y="2552"/>
              <a:ext cx="2709" cy="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声学实验室</a:t>
              </a:r>
              <a:endParaRPr lang="zh-CN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7301314" y="4130541"/>
            <a:ext cx="2224405" cy="295275"/>
            <a:chOff x="5486" y="2552"/>
            <a:chExt cx="3322" cy="434"/>
          </a:xfrm>
        </p:grpSpPr>
        <p:grpSp>
          <p:nvGrpSpPr>
            <p:cNvPr id="93" name="Group 35"/>
            <p:cNvGrpSpPr/>
            <p:nvPr/>
          </p:nvGrpSpPr>
          <p:grpSpPr>
            <a:xfrm flipH="1">
              <a:off x="5486" y="2552"/>
              <a:ext cx="451" cy="434"/>
              <a:chOff x="2138511" y="2464802"/>
              <a:chExt cx="354012" cy="352956"/>
            </a:xfrm>
            <a:solidFill>
              <a:schemeClr val="accent1"/>
            </a:solidFill>
          </p:grpSpPr>
          <p:sp>
            <p:nvSpPr>
              <p:cNvPr id="94" name="Oval 36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Freeform 37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85954" tIns="42977" rIns="85954" bIns="42977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id-ID" sz="1605" b="1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6" name="TextBox 39"/>
            <p:cNvSpPr txBox="1"/>
            <p:nvPr/>
          </p:nvSpPr>
          <p:spPr>
            <a:xfrm>
              <a:off x="6099" y="2552"/>
              <a:ext cx="2709" cy="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能效实验室</a:t>
              </a:r>
              <a:endParaRPr lang="zh-CN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图片 41" descr="Safety Lab-OK"/>
          <p:cNvPicPr>
            <a:picLocks noChangeAspect="1"/>
          </p:cNvPicPr>
          <p:nvPr/>
        </p:nvPicPr>
        <p:blipFill rotWithShape="1">
          <a:blip r:embed="rId1"/>
          <a:srcRect l="14595" t="21764" r="3809" b="12946"/>
          <a:stretch>
            <a:fillRect/>
          </a:stretch>
        </p:blipFill>
        <p:spPr>
          <a:xfrm>
            <a:off x="939978" y="4479432"/>
            <a:ext cx="2969116" cy="1949867"/>
          </a:xfrm>
          <a:prstGeom prst="rect">
            <a:avLst/>
          </a:prstGeom>
        </p:spPr>
      </p:pic>
      <p:pic>
        <p:nvPicPr>
          <p:cNvPr id="8" name="图片 7" descr="lADPDgQ9qs3EUDLNC9DND8A_4032_3024.jpg_620x10000q90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210" y="4504225"/>
            <a:ext cx="2986637" cy="1961373"/>
          </a:xfrm>
          <a:prstGeom prst="rect">
            <a:avLst/>
          </a:prstGeom>
        </p:spPr>
      </p:pic>
      <p:pic>
        <p:nvPicPr>
          <p:cNvPr id="9" name="图片 8" descr="Noise room-O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454" y="4504226"/>
            <a:ext cx="2986635" cy="1961372"/>
          </a:xfrm>
          <a:prstGeom prst="rect">
            <a:avLst/>
          </a:prstGeom>
        </p:spPr>
      </p:pic>
      <p:pic>
        <p:nvPicPr>
          <p:cNvPr id="10" name="图片 9" descr="可靠性"/>
          <p:cNvPicPr>
            <a:picLocks noChangeAspect="1"/>
          </p:cNvPicPr>
          <p:nvPr/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7691210" y="1753521"/>
            <a:ext cx="2986637" cy="1961373"/>
          </a:xfrm>
          <a:prstGeom prst="rect">
            <a:avLst/>
          </a:prstGeom>
        </p:spPr>
      </p:pic>
      <p:pic>
        <p:nvPicPr>
          <p:cNvPr id="11" name="图片 10" descr="汽车电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882" y="1753522"/>
            <a:ext cx="2985694" cy="1960754"/>
          </a:xfrm>
          <a:prstGeom prst="rect">
            <a:avLst/>
          </a:prstGeom>
        </p:spPr>
      </p:pic>
      <p:sp>
        <p:nvSpPr>
          <p:cNvPr id="60" name="Oval 36"/>
          <p:cNvSpPr>
            <a:spLocks noChangeArrowheads="1"/>
          </p:cNvSpPr>
          <p:nvPr/>
        </p:nvSpPr>
        <p:spPr bwMode="auto">
          <a:xfrm flipH="1">
            <a:off x="7388944" y="4206106"/>
            <a:ext cx="146050" cy="1435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85954" tIns="42977" rIns="85954" bIns="42977" numCol="1" anchor="t" anchorCtr="0" compatLnSpc="1"/>
          <a:lstStyle/>
          <a:p>
            <a:pPr>
              <a:lnSpc>
                <a:spcPct val="120000"/>
              </a:lnSpc>
            </a:pPr>
            <a:endParaRPr lang="id-ID" sz="1605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3398" y="1753521"/>
            <a:ext cx="2985696" cy="1960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34315"/>
            <a:ext cx="550608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资质和荣誉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-8890" y="4203700"/>
          <a:ext cx="12877165" cy="2136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985"/>
                <a:gridCol w="4458335"/>
                <a:gridCol w="4220845"/>
              </a:tblGrid>
              <a:tr h="4273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b="1" dirty="0">
                        <a:solidFill>
                          <a:srgbClr val="0673AE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b="1" dirty="0">
                        <a:solidFill>
                          <a:srgbClr val="0673AE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b="1">
                        <a:solidFill>
                          <a:srgbClr val="0673AE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0" lvl="0" indent="0"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中国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CNAS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: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L6451</a:t>
                      </a:r>
                      <a:endParaRPr lang="en-US" altLang="zh-CN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56285" anchor="ctr"/>
                </a:tc>
                <a:tc>
                  <a:txBody>
                    <a:bodyPr/>
                    <a:lstStyle/>
                    <a:p>
                      <a:pPr marL="0" lvl="0" indent="0"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美国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A2LA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: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3870.01</a:t>
                      </a:r>
                      <a:endParaRPr lang="en-US" altLang="zh-CN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3895" anchor="ctr"/>
                </a:tc>
                <a:tc>
                  <a:txBody>
                    <a:bodyPr/>
                    <a:lstStyle/>
                    <a:p>
                      <a:pPr marL="0" lvl="0" indent="0"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中国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CMA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: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2016192536Z</a:t>
                      </a:r>
                      <a:endParaRPr lang="en-US" altLang="zh-CN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3895" anchor="ctr"/>
                </a:tc>
              </a:tr>
              <a:tr h="427355">
                <a:tc>
                  <a:txBody>
                    <a:bodyPr/>
                    <a:lstStyle/>
                    <a:p>
                      <a:pPr marL="0" lvl="0" indent="0"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FCC 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认可实验室: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CN1182</a:t>
                      </a:r>
                      <a:endParaRPr lang="en-US" altLang="zh-CN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756285" anchor="ctr"/>
                </a:tc>
                <a:tc>
                  <a:txBody>
                    <a:bodyPr/>
                    <a:lstStyle/>
                    <a:p>
                      <a:pPr marL="0" lvl="0" indent="0"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加拿大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IC 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认可实验室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:10288A-1</a:t>
                      </a:r>
                      <a:endParaRPr lang="en-US" altLang="zh-CN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683895" anchor="ctr"/>
                </a:tc>
                <a:tc>
                  <a:txBody>
                    <a:bodyPr/>
                    <a:lstStyle/>
                    <a:p>
                      <a:pPr marL="0" lvl="0" indent="0"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600" b="1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南非</a:t>
                      </a:r>
                      <a:r>
                        <a:rPr lang="en-US" altLang="zh-CN" sz="1600" b="1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SABS </a:t>
                      </a:r>
                      <a:r>
                        <a:rPr lang="zh-CN" altLang="en-US" sz="1600" b="1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授权实验室</a:t>
                      </a:r>
                      <a:endParaRPr lang="zh-CN" altLang="en-US" sz="1600" b="1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683895" anchor="ctr"/>
                </a:tc>
              </a:tr>
              <a:tr h="4273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TÜV </a:t>
                      </a:r>
                      <a:r>
                        <a:rPr lang="en-US" altLang="zh-CN" sz="1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Rheinland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CBTL</a:t>
                      </a:r>
                      <a:endParaRPr lang="en-US" altLang="zh-CN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56285" anchor="ctr"/>
                </a:tc>
                <a:tc>
                  <a:txBody>
                    <a:bodyPr/>
                    <a:lstStyle/>
                    <a:p>
                      <a:pPr marL="0" lvl="0" indent="0" algn="l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ITS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认可实验室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:2014-RLT-LI-117</a:t>
                      </a:r>
                      <a:endParaRPr lang="en-US" altLang="zh-CN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3895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CEC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加州能效注册实验室</a:t>
                      </a:r>
                      <a:endParaRPr lang="zh-CN" alt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3895" anchor="ctr"/>
                </a:tc>
              </a:tr>
              <a:tr h="4273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日本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C&amp;S JRL,TBL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认可实验室</a:t>
                      </a:r>
                      <a:endParaRPr lang="zh-CN" alt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5628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日本</a:t>
                      </a:r>
                      <a:r>
                        <a:rPr lang="en-US" altLang="zh-CN" sz="1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sony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电磁兼容授权实验室</a:t>
                      </a:r>
                      <a:endParaRPr lang="zh-CN" alt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38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美国</a:t>
                      </a: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ZEBRA </a:t>
                      </a:r>
                      <a:r>
                        <a:rPr lang="zh-CN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授权实验室</a:t>
                      </a:r>
                      <a:endParaRPr lang="zh-CN" alt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3895" anchor="ctr"/>
                </a:tc>
              </a:tr>
            </a:tbl>
          </a:graphicData>
        </a:graphic>
      </p:graphicFrame>
      <p:sp>
        <p:nvSpPr>
          <p:cNvPr id="54" name="Rectangle 53"/>
          <p:cNvSpPr/>
          <p:nvPr/>
        </p:nvSpPr>
        <p:spPr>
          <a:xfrm>
            <a:off x="-8255" y="1528445"/>
            <a:ext cx="12875895" cy="30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98525" y="1757680"/>
            <a:ext cx="11270615" cy="2581275"/>
            <a:chOff x="1681" y="2844"/>
            <a:chExt cx="16123" cy="3651"/>
          </a:xfrm>
        </p:grpSpPr>
        <p:grpSp>
          <p:nvGrpSpPr>
            <p:cNvPr id="43" name="组合 42"/>
            <p:cNvGrpSpPr/>
            <p:nvPr/>
          </p:nvGrpSpPr>
          <p:grpSpPr>
            <a:xfrm>
              <a:off x="1681" y="2897"/>
              <a:ext cx="2800" cy="3598"/>
              <a:chOff x="1158975" y="2341804"/>
              <a:chExt cx="1459944" cy="1620600"/>
            </a:xfrm>
            <a:blipFill>
              <a:blip r:embed="rId1"/>
              <a:stretch>
                <a:fillRect/>
              </a:stretch>
            </a:blipFill>
            <a:effectLst>
              <a:outerShdw blurRad="431800" dist="203200" dir="2700000" algn="tl" rotWithShape="0">
                <a:prstClr val="black">
                  <a:alpha val="27000"/>
                </a:prstClr>
              </a:outerShdw>
            </a:effectLst>
          </p:grpSpPr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50" t="4527" r="22465"/>
              <a:stretch>
                <a:fillRect/>
              </a:stretch>
            </p:blipFill>
            <p:spPr>
              <a:xfrm>
                <a:off x="1158975" y="2341804"/>
                <a:ext cx="1455326" cy="1620600"/>
              </a:xfrm>
              <a:custGeom>
                <a:avLst/>
                <a:gdLst>
                  <a:gd name="connsiteX0" fmla="*/ 722594 w 1455326"/>
                  <a:gd name="connsiteY0" fmla="*/ 0 h 1620600"/>
                  <a:gd name="connsiteX1" fmla="*/ 728455 w 1455326"/>
                  <a:gd name="connsiteY1" fmla="*/ 154 h 1620600"/>
                  <a:gd name="connsiteX2" fmla="*/ 734318 w 1455326"/>
                  <a:gd name="connsiteY2" fmla="*/ 0 h 1620600"/>
                  <a:gd name="connsiteX3" fmla="*/ 736499 w 1455326"/>
                  <a:gd name="connsiteY3" fmla="*/ 366 h 1620600"/>
                  <a:gd name="connsiteX4" fmla="*/ 752033 w 1455326"/>
                  <a:gd name="connsiteY4" fmla="*/ 775 h 1620600"/>
                  <a:gd name="connsiteX5" fmla="*/ 809383 w 1455326"/>
                  <a:gd name="connsiteY5" fmla="*/ 20060 h 1620600"/>
                  <a:gd name="connsiteX6" fmla="*/ 1374403 w 1455326"/>
                  <a:gd name="connsiteY6" fmla="*/ 346274 h 1620600"/>
                  <a:gd name="connsiteX7" fmla="*/ 1385745 w 1455326"/>
                  <a:gd name="connsiteY7" fmla="*/ 354442 h 1620600"/>
                  <a:gd name="connsiteX8" fmla="*/ 1388148 w 1455326"/>
                  <a:gd name="connsiteY8" fmla="*/ 355745 h 1620600"/>
                  <a:gd name="connsiteX9" fmla="*/ 1392203 w 1455326"/>
                  <a:gd name="connsiteY9" fmla="*/ 359091 h 1620600"/>
                  <a:gd name="connsiteX10" fmla="*/ 1399449 w 1455326"/>
                  <a:gd name="connsiteY10" fmla="*/ 364309 h 1620600"/>
                  <a:gd name="connsiteX11" fmla="*/ 1402415 w 1455326"/>
                  <a:gd name="connsiteY11" fmla="*/ 367517 h 1620600"/>
                  <a:gd name="connsiteX12" fmla="*/ 1410698 w 1455326"/>
                  <a:gd name="connsiteY12" fmla="*/ 374351 h 1620600"/>
                  <a:gd name="connsiteX13" fmla="*/ 1455326 w 1455326"/>
                  <a:gd name="connsiteY13" fmla="*/ 482093 h 1620600"/>
                  <a:gd name="connsiteX14" fmla="*/ 1455326 w 1455326"/>
                  <a:gd name="connsiteY14" fmla="*/ 1134521 h 1620600"/>
                  <a:gd name="connsiteX15" fmla="*/ 1429304 w 1455326"/>
                  <a:gd name="connsiteY15" fmla="*/ 1219713 h 1620600"/>
                  <a:gd name="connsiteX16" fmla="*/ 1426139 w 1455326"/>
                  <a:gd name="connsiteY16" fmla="*/ 1223549 h 1620600"/>
                  <a:gd name="connsiteX17" fmla="*/ 1419780 w 1455326"/>
                  <a:gd name="connsiteY17" fmla="*/ 1233922 h 1620600"/>
                  <a:gd name="connsiteX18" fmla="*/ 1374403 w 1455326"/>
                  <a:gd name="connsiteY18" fmla="*/ 1273947 h 1620600"/>
                  <a:gd name="connsiteX19" fmla="*/ 809384 w 1455326"/>
                  <a:gd name="connsiteY19" fmla="*/ 1600161 h 1620600"/>
                  <a:gd name="connsiteX20" fmla="*/ 693762 w 1455326"/>
                  <a:gd name="connsiteY20" fmla="*/ 1615383 h 1620600"/>
                  <a:gd name="connsiteX21" fmla="*/ 682351 w 1455326"/>
                  <a:gd name="connsiteY21" fmla="*/ 1611122 h 1620600"/>
                  <a:gd name="connsiteX22" fmla="*/ 675670 w 1455326"/>
                  <a:gd name="connsiteY22" fmla="*/ 1609610 h 1620600"/>
                  <a:gd name="connsiteX23" fmla="*/ 647528 w 1455326"/>
                  <a:gd name="connsiteY23" fmla="*/ 1596937 h 1620600"/>
                  <a:gd name="connsiteX24" fmla="*/ 82509 w 1455326"/>
                  <a:gd name="connsiteY24" fmla="*/ 1270723 h 1620600"/>
                  <a:gd name="connsiteX25" fmla="*/ 72780 w 1455326"/>
                  <a:gd name="connsiteY25" fmla="*/ 1263717 h 1620600"/>
                  <a:gd name="connsiteX26" fmla="*/ 67179 w 1455326"/>
                  <a:gd name="connsiteY26" fmla="*/ 1260677 h 1620600"/>
                  <a:gd name="connsiteX27" fmla="*/ 57722 w 1455326"/>
                  <a:gd name="connsiteY27" fmla="*/ 1252874 h 1620600"/>
                  <a:gd name="connsiteX28" fmla="*/ 57463 w 1455326"/>
                  <a:gd name="connsiteY28" fmla="*/ 1252688 h 1620600"/>
                  <a:gd name="connsiteX29" fmla="*/ 57357 w 1455326"/>
                  <a:gd name="connsiteY29" fmla="*/ 1252573 h 1620600"/>
                  <a:gd name="connsiteX30" fmla="*/ 44628 w 1455326"/>
                  <a:gd name="connsiteY30" fmla="*/ 1242071 h 1620600"/>
                  <a:gd name="connsiteX31" fmla="*/ 0 w 1455326"/>
                  <a:gd name="connsiteY31" fmla="*/ 1134329 h 1620600"/>
                  <a:gd name="connsiteX32" fmla="*/ 0 w 1455326"/>
                  <a:gd name="connsiteY32" fmla="*/ 481901 h 1620600"/>
                  <a:gd name="connsiteX33" fmla="*/ 67179 w 1455326"/>
                  <a:gd name="connsiteY33" fmla="*/ 355552 h 1620600"/>
                  <a:gd name="connsiteX34" fmla="*/ 77105 w 1455326"/>
                  <a:gd name="connsiteY34" fmla="*/ 350165 h 1620600"/>
                  <a:gd name="connsiteX35" fmla="*/ 82509 w 1455326"/>
                  <a:gd name="connsiteY35" fmla="*/ 346274 h 1620600"/>
                  <a:gd name="connsiteX36" fmla="*/ 647528 w 1455326"/>
                  <a:gd name="connsiteY36" fmla="*/ 20060 h 1620600"/>
                  <a:gd name="connsiteX37" fmla="*/ 704879 w 1455326"/>
                  <a:gd name="connsiteY37" fmla="*/ 775 h 1620600"/>
                  <a:gd name="connsiteX38" fmla="*/ 720413 w 1455326"/>
                  <a:gd name="connsiteY38" fmla="*/ 366 h 162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55326" h="1620600">
                    <a:moveTo>
                      <a:pt x="722594" y="0"/>
                    </a:moveTo>
                    <a:lnTo>
                      <a:pt x="728455" y="154"/>
                    </a:lnTo>
                    <a:lnTo>
                      <a:pt x="734318" y="0"/>
                    </a:lnTo>
                    <a:lnTo>
                      <a:pt x="736499" y="366"/>
                    </a:lnTo>
                    <a:lnTo>
                      <a:pt x="752033" y="775"/>
                    </a:lnTo>
                    <a:cubicBezTo>
                      <a:pt x="771675" y="3212"/>
                      <a:pt x="791164" y="9540"/>
                      <a:pt x="809383" y="20060"/>
                    </a:cubicBezTo>
                    <a:lnTo>
                      <a:pt x="1374403" y="346274"/>
                    </a:lnTo>
                    <a:lnTo>
                      <a:pt x="1385745" y="354442"/>
                    </a:lnTo>
                    <a:lnTo>
                      <a:pt x="1388148" y="355745"/>
                    </a:lnTo>
                    <a:lnTo>
                      <a:pt x="1392203" y="359091"/>
                    </a:lnTo>
                    <a:lnTo>
                      <a:pt x="1399449" y="364309"/>
                    </a:lnTo>
                    <a:lnTo>
                      <a:pt x="1402415" y="367517"/>
                    </a:lnTo>
                    <a:lnTo>
                      <a:pt x="1410698" y="374351"/>
                    </a:lnTo>
                    <a:cubicBezTo>
                      <a:pt x="1438271" y="401924"/>
                      <a:pt x="1455326" y="440017"/>
                      <a:pt x="1455326" y="482093"/>
                    </a:cubicBezTo>
                    <a:lnTo>
                      <a:pt x="1455326" y="1134521"/>
                    </a:lnTo>
                    <a:cubicBezTo>
                      <a:pt x="1455326" y="1166078"/>
                      <a:pt x="1445733" y="1195394"/>
                      <a:pt x="1429304" y="1219713"/>
                    </a:cubicBezTo>
                    <a:lnTo>
                      <a:pt x="1426139" y="1223549"/>
                    </a:lnTo>
                    <a:lnTo>
                      <a:pt x="1419780" y="1233922"/>
                    </a:lnTo>
                    <a:cubicBezTo>
                      <a:pt x="1407848" y="1249714"/>
                      <a:pt x="1392623" y="1263428"/>
                      <a:pt x="1374403" y="1273947"/>
                    </a:cubicBezTo>
                    <a:lnTo>
                      <a:pt x="809384" y="1600161"/>
                    </a:lnTo>
                    <a:cubicBezTo>
                      <a:pt x="772945" y="1621199"/>
                      <a:pt x="731429" y="1625476"/>
                      <a:pt x="693762" y="1615383"/>
                    </a:cubicBezTo>
                    <a:lnTo>
                      <a:pt x="682351" y="1611122"/>
                    </a:lnTo>
                    <a:lnTo>
                      <a:pt x="675670" y="1609610"/>
                    </a:lnTo>
                    <a:cubicBezTo>
                      <a:pt x="666065" y="1606408"/>
                      <a:pt x="656638" y="1602196"/>
                      <a:pt x="647528" y="1596937"/>
                    </a:cubicBezTo>
                    <a:lnTo>
                      <a:pt x="82509" y="1270723"/>
                    </a:lnTo>
                    <a:lnTo>
                      <a:pt x="72780" y="1263717"/>
                    </a:lnTo>
                    <a:lnTo>
                      <a:pt x="67179" y="1260677"/>
                    </a:lnTo>
                    <a:lnTo>
                      <a:pt x="57722" y="1252874"/>
                    </a:lnTo>
                    <a:lnTo>
                      <a:pt x="57463" y="1252688"/>
                    </a:lnTo>
                    <a:lnTo>
                      <a:pt x="57357" y="1252573"/>
                    </a:lnTo>
                    <a:lnTo>
                      <a:pt x="44628" y="1242071"/>
                    </a:lnTo>
                    <a:cubicBezTo>
                      <a:pt x="17054" y="1214497"/>
                      <a:pt x="0" y="1176405"/>
                      <a:pt x="0" y="1134329"/>
                    </a:cubicBezTo>
                    <a:lnTo>
                      <a:pt x="0" y="481901"/>
                    </a:lnTo>
                    <a:cubicBezTo>
                      <a:pt x="0" y="429306"/>
                      <a:pt x="26648" y="382935"/>
                      <a:pt x="67179" y="355552"/>
                    </a:cubicBezTo>
                    <a:lnTo>
                      <a:pt x="77105" y="350165"/>
                    </a:lnTo>
                    <a:lnTo>
                      <a:pt x="82509" y="346274"/>
                    </a:lnTo>
                    <a:lnTo>
                      <a:pt x="647528" y="20060"/>
                    </a:lnTo>
                    <a:cubicBezTo>
                      <a:pt x="665747" y="9540"/>
                      <a:pt x="685236" y="3212"/>
                      <a:pt x="704879" y="775"/>
                    </a:cubicBezTo>
                    <a:lnTo>
                      <a:pt x="720413" y="366"/>
                    </a:lnTo>
                    <a:close/>
                  </a:path>
                </a:pathLst>
              </a:custGeom>
              <a:grpFill/>
            </p:spPr>
          </p:pic>
          <p:sp>
            <p:nvSpPr>
              <p:cNvPr id="45" name="任意多边形 44"/>
              <p:cNvSpPr/>
              <p:nvPr/>
            </p:nvSpPr>
            <p:spPr>
              <a:xfrm rot="5400000">
                <a:off x="1080956" y="2424441"/>
                <a:ext cx="1620600" cy="1455326"/>
              </a:xfrm>
              <a:custGeom>
                <a:avLst/>
                <a:gdLst>
                  <a:gd name="connsiteX0" fmla="*/ 949445 w 3191647"/>
                  <a:gd name="connsiteY0" fmla="*/ 0 h 2866152"/>
                  <a:gd name="connsiteX1" fmla="*/ 2234352 w 3191647"/>
                  <a:gd name="connsiteY1" fmla="*/ 0 h 2866152"/>
                  <a:gd name="connsiteX2" fmla="*/ 2402131 w 3191647"/>
                  <a:gd name="connsiteY2" fmla="*/ 51249 h 2866152"/>
                  <a:gd name="connsiteX3" fmla="*/ 2409685 w 3191647"/>
                  <a:gd name="connsiteY3" fmla="*/ 57482 h 2866152"/>
                  <a:gd name="connsiteX4" fmla="*/ 2430115 w 3191647"/>
                  <a:gd name="connsiteY4" fmla="*/ 70005 h 2866152"/>
                  <a:gd name="connsiteX5" fmla="*/ 2508940 w 3191647"/>
                  <a:gd name="connsiteY5" fmla="*/ 159371 h 2866152"/>
                  <a:gd name="connsiteX6" fmla="*/ 3151394 w 3191647"/>
                  <a:gd name="connsiteY6" fmla="*/ 1272133 h 2866152"/>
                  <a:gd name="connsiteX7" fmla="*/ 3181372 w 3191647"/>
                  <a:gd name="connsiteY7" fmla="*/ 1499841 h 2866152"/>
                  <a:gd name="connsiteX8" fmla="*/ 3172981 w 3191647"/>
                  <a:gd name="connsiteY8" fmla="*/ 1522315 h 2866152"/>
                  <a:gd name="connsiteX9" fmla="*/ 3170003 w 3191647"/>
                  <a:gd name="connsiteY9" fmla="*/ 1535472 h 2866152"/>
                  <a:gd name="connsiteX10" fmla="*/ 3145044 w 3191647"/>
                  <a:gd name="connsiteY10" fmla="*/ 1590895 h 2866152"/>
                  <a:gd name="connsiteX11" fmla="*/ 2502590 w 3191647"/>
                  <a:gd name="connsiteY11" fmla="*/ 2703657 h 2866152"/>
                  <a:gd name="connsiteX12" fmla="*/ 2488794 w 3191647"/>
                  <a:gd name="connsiteY12" fmla="*/ 2722817 h 2866152"/>
                  <a:gd name="connsiteX13" fmla="*/ 2482806 w 3191647"/>
                  <a:gd name="connsiteY13" fmla="*/ 2733849 h 2866152"/>
                  <a:gd name="connsiteX14" fmla="*/ 2467439 w 3191647"/>
                  <a:gd name="connsiteY14" fmla="*/ 2752474 h 2866152"/>
                  <a:gd name="connsiteX15" fmla="*/ 2467072 w 3191647"/>
                  <a:gd name="connsiteY15" fmla="*/ 2752984 h 2866152"/>
                  <a:gd name="connsiteX16" fmla="*/ 2466846 w 3191647"/>
                  <a:gd name="connsiteY16" fmla="*/ 2753192 h 2866152"/>
                  <a:gd name="connsiteX17" fmla="*/ 2446163 w 3191647"/>
                  <a:gd name="connsiteY17" fmla="*/ 2778260 h 2866152"/>
                  <a:gd name="connsiteX18" fmla="*/ 2233973 w 3191647"/>
                  <a:gd name="connsiteY18" fmla="*/ 2866152 h 2866152"/>
                  <a:gd name="connsiteX19" fmla="*/ 949066 w 3191647"/>
                  <a:gd name="connsiteY19" fmla="*/ 2866152 h 2866152"/>
                  <a:gd name="connsiteX20" fmla="*/ 700233 w 3191647"/>
                  <a:gd name="connsiteY20" fmla="*/ 2733849 h 2866152"/>
                  <a:gd name="connsiteX21" fmla="*/ 689623 w 3191647"/>
                  <a:gd name="connsiteY21" fmla="*/ 2714300 h 2866152"/>
                  <a:gd name="connsiteX22" fmla="*/ 681960 w 3191647"/>
                  <a:gd name="connsiteY22" fmla="*/ 2703658 h 2866152"/>
                  <a:gd name="connsiteX23" fmla="*/ 39506 w 3191647"/>
                  <a:gd name="connsiteY23" fmla="*/ 1590896 h 2866152"/>
                  <a:gd name="connsiteX24" fmla="*/ 1526 w 3191647"/>
                  <a:gd name="connsiteY24" fmla="*/ 1477948 h 2866152"/>
                  <a:gd name="connsiteX25" fmla="*/ 720 w 3191647"/>
                  <a:gd name="connsiteY25" fmla="*/ 1447354 h 2866152"/>
                  <a:gd name="connsiteX26" fmla="*/ 0 w 3191647"/>
                  <a:gd name="connsiteY26" fmla="*/ 1443059 h 2866152"/>
                  <a:gd name="connsiteX27" fmla="*/ 303 w 3191647"/>
                  <a:gd name="connsiteY27" fmla="*/ 1431516 h 2866152"/>
                  <a:gd name="connsiteX28" fmla="*/ 0 w 3191647"/>
                  <a:gd name="connsiteY28" fmla="*/ 1419970 h 2866152"/>
                  <a:gd name="connsiteX29" fmla="*/ 720 w 3191647"/>
                  <a:gd name="connsiteY29" fmla="*/ 1415675 h 2866152"/>
                  <a:gd name="connsiteX30" fmla="*/ 1526 w 3191647"/>
                  <a:gd name="connsiteY30" fmla="*/ 1385081 h 2866152"/>
                  <a:gd name="connsiteX31" fmla="*/ 39506 w 3191647"/>
                  <a:gd name="connsiteY31" fmla="*/ 1272134 h 2866152"/>
                  <a:gd name="connsiteX32" fmla="*/ 681960 w 3191647"/>
                  <a:gd name="connsiteY32" fmla="*/ 159372 h 2866152"/>
                  <a:gd name="connsiteX33" fmla="*/ 698045 w 3191647"/>
                  <a:gd name="connsiteY33" fmla="*/ 137034 h 2866152"/>
                  <a:gd name="connsiteX34" fmla="*/ 700612 w 3191647"/>
                  <a:gd name="connsiteY34" fmla="*/ 132303 h 2866152"/>
                  <a:gd name="connsiteX35" fmla="*/ 707202 w 3191647"/>
                  <a:gd name="connsiteY35" fmla="*/ 124316 h 2866152"/>
                  <a:gd name="connsiteX36" fmla="*/ 717478 w 3191647"/>
                  <a:gd name="connsiteY36" fmla="*/ 110046 h 2866152"/>
                  <a:gd name="connsiteX37" fmla="*/ 723796 w 3191647"/>
                  <a:gd name="connsiteY37" fmla="*/ 104204 h 2866152"/>
                  <a:gd name="connsiteX38" fmla="*/ 737255 w 3191647"/>
                  <a:gd name="connsiteY38" fmla="*/ 87892 h 2866152"/>
                  <a:gd name="connsiteX39" fmla="*/ 949445 w 3191647"/>
                  <a:gd name="connsiteY39" fmla="*/ 0 h 286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191647" h="2866152">
                    <a:moveTo>
                      <a:pt x="949445" y="0"/>
                    </a:moveTo>
                    <a:lnTo>
                      <a:pt x="2234352" y="0"/>
                    </a:lnTo>
                    <a:cubicBezTo>
                      <a:pt x="2296501" y="0"/>
                      <a:pt x="2354237" y="18893"/>
                      <a:pt x="2402131" y="51249"/>
                    </a:cubicBezTo>
                    <a:lnTo>
                      <a:pt x="2409685" y="57482"/>
                    </a:lnTo>
                    <a:lnTo>
                      <a:pt x="2430115" y="70005"/>
                    </a:lnTo>
                    <a:cubicBezTo>
                      <a:pt x="2461216" y="93504"/>
                      <a:pt x="2488224" y="123489"/>
                      <a:pt x="2508940" y="159371"/>
                    </a:cubicBezTo>
                    <a:lnTo>
                      <a:pt x="3151394" y="1272133"/>
                    </a:lnTo>
                    <a:cubicBezTo>
                      <a:pt x="3192826" y="1343897"/>
                      <a:pt x="3201249" y="1425660"/>
                      <a:pt x="3181372" y="1499841"/>
                    </a:cubicBezTo>
                    <a:lnTo>
                      <a:pt x="3172981" y="1522315"/>
                    </a:lnTo>
                    <a:lnTo>
                      <a:pt x="3170003" y="1535472"/>
                    </a:lnTo>
                    <a:cubicBezTo>
                      <a:pt x="3163697" y="1554388"/>
                      <a:pt x="3155402" y="1572954"/>
                      <a:pt x="3145044" y="1590895"/>
                    </a:cubicBezTo>
                    <a:lnTo>
                      <a:pt x="2502590" y="2703657"/>
                    </a:lnTo>
                    <a:lnTo>
                      <a:pt x="2488794" y="2722817"/>
                    </a:lnTo>
                    <a:lnTo>
                      <a:pt x="2482806" y="2733849"/>
                    </a:lnTo>
                    <a:lnTo>
                      <a:pt x="2467439" y="2752474"/>
                    </a:lnTo>
                    <a:lnTo>
                      <a:pt x="2467072" y="2752984"/>
                    </a:lnTo>
                    <a:lnTo>
                      <a:pt x="2466846" y="2753192"/>
                    </a:lnTo>
                    <a:lnTo>
                      <a:pt x="2446163" y="2778260"/>
                    </a:lnTo>
                    <a:cubicBezTo>
                      <a:pt x="2391859" y="2832565"/>
                      <a:pt x="2316839" y="2866152"/>
                      <a:pt x="2233973" y="2866152"/>
                    </a:cubicBezTo>
                    <a:lnTo>
                      <a:pt x="949066" y="2866152"/>
                    </a:lnTo>
                    <a:cubicBezTo>
                      <a:pt x="845484" y="2866152"/>
                      <a:pt x="754160" y="2813671"/>
                      <a:pt x="700233" y="2733849"/>
                    </a:cubicBezTo>
                    <a:lnTo>
                      <a:pt x="689623" y="2714300"/>
                    </a:lnTo>
                    <a:lnTo>
                      <a:pt x="681960" y="2703658"/>
                    </a:lnTo>
                    <a:lnTo>
                      <a:pt x="39506" y="1590896"/>
                    </a:lnTo>
                    <a:cubicBezTo>
                      <a:pt x="18789" y="1555014"/>
                      <a:pt x="6326" y="1516632"/>
                      <a:pt x="1526" y="1477948"/>
                    </a:cubicBezTo>
                    <a:lnTo>
                      <a:pt x="720" y="1447354"/>
                    </a:lnTo>
                    <a:lnTo>
                      <a:pt x="0" y="1443059"/>
                    </a:lnTo>
                    <a:lnTo>
                      <a:pt x="303" y="1431516"/>
                    </a:lnTo>
                    <a:lnTo>
                      <a:pt x="0" y="1419970"/>
                    </a:lnTo>
                    <a:lnTo>
                      <a:pt x="720" y="1415675"/>
                    </a:lnTo>
                    <a:lnTo>
                      <a:pt x="1526" y="1385081"/>
                    </a:lnTo>
                    <a:cubicBezTo>
                      <a:pt x="6326" y="1346398"/>
                      <a:pt x="18789" y="1308016"/>
                      <a:pt x="39506" y="1272134"/>
                    </a:cubicBezTo>
                    <a:lnTo>
                      <a:pt x="681960" y="159372"/>
                    </a:lnTo>
                    <a:lnTo>
                      <a:pt x="698045" y="137034"/>
                    </a:lnTo>
                    <a:lnTo>
                      <a:pt x="700612" y="132303"/>
                    </a:lnTo>
                    <a:lnTo>
                      <a:pt x="707202" y="124316"/>
                    </a:lnTo>
                    <a:lnTo>
                      <a:pt x="717478" y="110046"/>
                    </a:lnTo>
                    <a:lnTo>
                      <a:pt x="723796" y="104204"/>
                    </a:lnTo>
                    <a:lnTo>
                      <a:pt x="737255" y="87892"/>
                    </a:lnTo>
                    <a:cubicBezTo>
                      <a:pt x="791559" y="33588"/>
                      <a:pt x="866580" y="0"/>
                      <a:pt x="949445" y="0"/>
                    </a:cubicBezTo>
                    <a:close/>
                  </a:path>
                </a:pathLst>
              </a:custGeom>
              <a:grpFill/>
              <a:ln w="254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0E0E0"/>
                    </a:gs>
                  </a:gsLst>
                  <a:lin ang="5400000" scaled="1"/>
                </a:gradFill>
              </a:ln>
              <a:effectLst>
                <a:outerShdw blurRad="571500" dist="342900" dir="228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4977" y="2891"/>
              <a:ext cx="2800" cy="3598"/>
              <a:chOff x="1158975" y="2341804"/>
              <a:chExt cx="1459944" cy="1620600"/>
            </a:xfrm>
            <a:blipFill>
              <a:blip r:embed="rId3"/>
              <a:stretch>
                <a:fillRect/>
              </a:stretch>
            </a:blipFill>
            <a:effectLst>
              <a:outerShdw blurRad="431800" dist="203200" dir="2700000" algn="tl" rotWithShape="0">
                <a:prstClr val="black">
                  <a:alpha val="27000"/>
                </a:prstClr>
              </a:outerShdw>
            </a:effectLst>
          </p:grpSpPr>
          <p:pic>
            <p:nvPicPr>
              <p:cNvPr id="66" name="图片 6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50" t="4527" r="22465"/>
              <a:stretch>
                <a:fillRect/>
              </a:stretch>
            </p:blipFill>
            <p:spPr>
              <a:xfrm>
                <a:off x="1158975" y="2341804"/>
                <a:ext cx="1455326" cy="1620600"/>
              </a:xfrm>
              <a:custGeom>
                <a:avLst/>
                <a:gdLst>
                  <a:gd name="connsiteX0" fmla="*/ 722594 w 1455326"/>
                  <a:gd name="connsiteY0" fmla="*/ 0 h 1620600"/>
                  <a:gd name="connsiteX1" fmla="*/ 728455 w 1455326"/>
                  <a:gd name="connsiteY1" fmla="*/ 154 h 1620600"/>
                  <a:gd name="connsiteX2" fmla="*/ 734318 w 1455326"/>
                  <a:gd name="connsiteY2" fmla="*/ 0 h 1620600"/>
                  <a:gd name="connsiteX3" fmla="*/ 736499 w 1455326"/>
                  <a:gd name="connsiteY3" fmla="*/ 366 h 1620600"/>
                  <a:gd name="connsiteX4" fmla="*/ 752033 w 1455326"/>
                  <a:gd name="connsiteY4" fmla="*/ 775 h 1620600"/>
                  <a:gd name="connsiteX5" fmla="*/ 809383 w 1455326"/>
                  <a:gd name="connsiteY5" fmla="*/ 20060 h 1620600"/>
                  <a:gd name="connsiteX6" fmla="*/ 1374403 w 1455326"/>
                  <a:gd name="connsiteY6" fmla="*/ 346274 h 1620600"/>
                  <a:gd name="connsiteX7" fmla="*/ 1385745 w 1455326"/>
                  <a:gd name="connsiteY7" fmla="*/ 354442 h 1620600"/>
                  <a:gd name="connsiteX8" fmla="*/ 1388148 w 1455326"/>
                  <a:gd name="connsiteY8" fmla="*/ 355745 h 1620600"/>
                  <a:gd name="connsiteX9" fmla="*/ 1392203 w 1455326"/>
                  <a:gd name="connsiteY9" fmla="*/ 359091 h 1620600"/>
                  <a:gd name="connsiteX10" fmla="*/ 1399449 w 1455326"/>
                  <a:gd name="connsiteY10" fmla="*/ 364309 h 1620600"/>
                  <a:gd name="connsiteX11" fmla="*/ 1402415 w 1455326"/>
                  <a:gd name="connsiteY11" fmla="*/ 367517 h 1620600"/>
                  <a:gd name="connsiteX12" fmla="*/ 1410698 w 1455326"/>
                  <a:gd name="connsiteY12" fmla="*/ 374351 h 1620600"/>
                  <a:gd name="connsiteX13" fmla="*/ 1455326 w 1455326"/>
                  <a:gd name="connsiteY13" fmla="*/ 482093 h 1620600"/>
                  <a:gd name="connsiteX14" fmla="*/ 1455326 w 1455326"/>
                  <a:gd name="connsiteY14" fmla="*/ 1134521 h 1620600"/>
                  <a:gd name="connsiteX15" fmla="*/ 1429304 w 1455326"/>
                  <a:gd name="connsiteY15" fmla="*/ 1219713 h 1620600"/>
                  <a:gd name="connsiteX16" fmla="*/ 1426139 w 1455326"/>
                  <a:gd name="connsiteY16" fmla="*/ 1223549 h 1620600"/>
                  <a:gd name="connsiteX17" fmla="*/ 1419780 w 1455326"/>
                  <a:gd name="connsiteY17" fmla="*/ 1233922 h 1620600"/>
                  <a:gd name="connsiteX18" fmla="*/ 1374403 w 1455326"/>
                  <a:gd name="connsiteY18" fmla="*/ 1273947 h 1620600"/>
                  <a:gd name="connsiteX19" fmla="*/ 809384 w 1455326"/>
                  <a:gd name="connsiteY19" fmla="*/ 1600161 h 1620600"/>
                  <a:gd name="connsiteX20" fmla="*/ 693762 w 1455326"/>
                  <a:gd name="connsiteY20" fmla="*/ 1615383 h 1620600"/>
                  <a:gd name="connsiteX21" fmla="*/ 682351 w 1455326"/>
                  <a:gd name="connsiteY21" fmla="*/ 1611122 h 1620600"/>
                  <a:gd name="connsiteX22" fmla="*/ 675670 w 1455326"/>
                  <a:gd name="connsiteY22" fmla="*/ 1609610 h 1620600"/>
                  <a:gd name="connsiteX23" fmla="*/ 647528 w 1455326"/>
                  <a:gd name="connsiteY23" fmla="*/ 1596937 h 1620600"/>
                  <a:gd name="connsiteX24" fmla="*/ 82509 w 1455326"/>
                  <a:gd name="connsiteY24" fmla="*/ 1270723 h 1620600"/>
                  <a:gd name="connsiteX25" fmla="*/ 72780 w 1455326"/>
                  <a:gd name="connsiteY25" fmla="*/ 1263717 h 1620600"/>
                  <a:gd name="connsiteX26" fmla="*/ 67179 w 1455326"/>
                  <a:gd name="connsiteY26" fmla="*/ 1260677 h 1620600"/>
                  <a:gd name="connsiteX27" fmla="*/ 57722 w 1455326"/>
                  <a:gd name="connsiteY27" fmla="*/ 1252874 h 1620600"/>
                  <a:gd name="connsiteX28" fmla="*/ 57463 w 1455326"/>
                  <a:gd name="connsiteY28" fmla="*/ 1252688 h 1620600"/>
                  <a:gd name="connsiteX29" fmla="*/ 57357 w 1455326"/>
                  <a:gd name="connsiteY29" fmla="*/ 1252573 h 1620600"/>
                  <a:gd name="connsiteX30" fmla="*/ 44628 w 1455326"/>
                  <a:gd name="connsiteY30" fmla="*/ 1242071 h 1620600"/>
                  <a:gd name="connsiteX31" fmla="*/ 0 w 1455326"/>
                  <a:gd name="connsiteY31" fmla="*/ 1134329 h 1620600"/>
                  <a:gd name="connsiteX32" fmla="*/ 0 w 1455326"/>
                  <a:gd name="connsiteY32" fmla="*/ 481901 h 1620600"/>
                  <a:gd name="connsiteX33" fmla="*/ 67179 w 1455326"/>
                  <a:gd name="connsiteY33" fmla="*/ 355552 h 1620600"/>
                  <a:gd name="connsiteX34" fmla="*/ 77105 w 1455326"/>
                  <a:gd name="connsiteY34" fmla="*/ 350165 h 1620600"/>
                  <a:gd name="connsiteX35" fmla="*/ 82509 w 1455326"/>
                  <a:gd name="connsiteY35" fmla="*/ 346274 h 1620600"/>
                  <a:gd name="connsiteX36" fmla="*/ 647528 w 1455326"/>
                  <a:gd name="connsiteY36" fmla="*/ 20060 h 1620600"/>
                  <a:gd name="connsiteX37" fmla="*/ 704879 w 1455326"/>
                  <a:gd name="connsiteY37" fmla="*/ 775 h 1620600"/>
                  <a:gd name="connsiteX38" fmla="*/ 720413 w 1455326"/>
                  <a:gd name="connsiteY38" fmla="*/ 366 h 162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55326" h="1620600">
                    <a:moveTo>
                      <a:pt x="722594" y="0"/>
                    </a:moveTo>
                    <a:lnTo>
                      <a:pt x="728455" y="154"/>
                    </a:lnTo>
                    <a:lnTo>
                      <a:pt x="734318" y="0"/>
                    </a:lnTo>
                    <a:lnTo>
                      <a:pt x="736499" y="366"/>
                    </a:lnTo>
                    <a:lnTo>
                      <a:pt x="752033" y="775"/>
                    </a:lnTo>
                    <a:cubicBezTo>
                      <a:pt x="771675" y="3212"/>
                      <a:pt x="791164" y="9540"/>
                      <a:pt x="809383" y="20060"/>
                    </a:cubicBezTo>
                    <a:lnTo>
                      <a:pt x="1374403" y="346274"/>
                    </a:lnTo>
                    <a:lnTo>
                      <a:pt x="1385745" y="354442"/>
                    </a:lnTo>
                    <a:lnTo>
                      <a:pt x="1388148" y="355745"/>
                    </a:lnTo>
                    <a:lnTo>
                      <a:pt x="1392203" y="359091"/>
                    </a:lnTo>
                    <a:lnTo>
                      <a:pt x="1399449" y="364309"/>
                    </a:lnTo>
                    <a:lnTo>
                      <a:pt x="1402415" y="367517"/>
                    </a:lnTo>
                    <a:lnTo>
                      <a:pt x="1410698" y="374351"/>
                    </a:lnTo>
                    <a:cubicBezTo>
                      <a:pt x="1438271" y="401924"/>
                      <a:pt x="1455326" y="440017"/>
                      <a:pt x="1455326" y="482093"/>
                    </a:cubicBezTo>
                    <a:lnTo>
                      <a:pt x="1455326" y="1134521"/>
                    </a:lnTo>
                    <a:cubicBezTo>
                      <a:pt x="1455326" y="1166078"/>
                      <a:pt x="1445733" y="1195394"/>
                      <a:pt x="1429304" y="1219713"/>
                    </a:cubicBezTo>
                    <a:lnTo>
                      <a:pt x="1426139" y="1223549"/>
                    </a:lnTo>
                    <a:lnTo>
                      <a:pt x="1419780" y="1233922"/>
                    </a:lnTo>
                    <a:cubicBezTo>
                      <a:pt x="1407848" y="1249714"/>
                      <a:pt x="1392623" y="1263428"/>
                      <a:pt x="1374403" y="1273947"/>
                    </a:cubicBezTo>
                    <a:lnTo>
                      <a:pt x="809384" y="1600161"/>
                    </a:lnTo>
                    <a:cubicBezTo>
                      <a:pt x="772945" y="1621199"/>
                      <a:pt x="731429" y="1625476"/>
                      <a:pt x="693762" y="1615383"/>
                    </a:cubicBezTo>
                    <a:lnTo>
                      <a:pt x="682351" y="1611122"/>
                    </a:lnTo>
                    <a:lnTo>
                      <a:pt x="675670" y="1609610"/>
                    </a:lnTo>
                    <a:cubicBezTo>
                      <a:pt x="666065" y="1606408"/>
                      <a:pt x="656638" y="1602196"/>
                      <a:pt x="647528" y="1596937"/>
                    </a:cubicBezTo>
                    <a:lnTo>
                      <a:pt x="82509" y="1270723"/>
                    </a:lnTo>
                    <a:lnTo>
                      <a:pt x="72780" y="1263717"/>
                    </a:lnTo>
                    <a:lnTo>
                      <a:pt x="67179" y="1260677"/>
                    </a:lnTo>
                    <a:lnTo>
                      <a:pt x="57722" y="1252874"/>
                    </a:lnTo>
                    <a:lnTo>
                      <a:pt x="57463" y="1252688"/>
                    </a:lnTo>
                    <a:lnTo>
                      <a:pt x="57357" y="1252573"/>
                    </a:lnTo>
                    <a:lnTo>
                      <a:pt x="44628" y="1242071"/>
                    </a:lnTo>
                    <a:cubicBezTo>
                      <a:pt x="17054" y="1214497"/>
                      <a:pt x="0" y="1176405"/>
                      <a:pt x="0" y="1134329"/>
                    </a:cubicBezTo>
                    <a:lnTo>
                      <a:pt x="0" y="481901"/>
                    </a:lnTo>
                    <a:cubicBezTo>
                      <a:pt x="0" y="429306"/>
                      <a:pt x="26648" y="382935"/>
                      <a:pt x="67179" y="355552"/>
                    </a:cubicBezTo>
                    <a:lnTo>
                      <a:pt x="77105" y="350165"/>
                    </a:lnTo>
                    <a:lnTo>
                      <a:pt x="82509" y="346274"/>
                    </a:lnTo>
                    <a:lnTo>
                      <a:pt x="647528" y="20060"/>
                    </a:lnTo>
                    <a:cubicBezTo>
                      <a:pt x="665747" y="9540"/>
                      <a:pt x="685236" y="3212"/>
                      <a:pt x="704879" y="775"/>
                    </a:cubicBezTo>
                    <a:lnTo>
                      <a:pt x="720413" y="366"/>
                    </a:lnTo>
                    <a:close/>
                  </a:path>
                </a:pathLst>
              </a:custGeom>
              <a:grpFill/>
            </p:spPr>
          </p:pic>
          <p:sp>
            <p:nvSpPr>
              <p:cNvPr id="67" name="任意多边形 66"/>
              <p:cNvSpPr/>
              <p:nvPr/>
            </p:nvSpPr>
            <p:spPr>
              <a:xfrm rot="5400000">
                <a:off x="1080956" y="2424441"/>
                <a:ext cx="1620600" cy="1455326"/>
              </a:xfrm>
              <a:custGeom>
                <a:avLst/>
                <a:gdLst>
                  <a:gd name="connsiteX0" fmla="*/ 949445 w 3191647"/>
                  <a:gd name="connsiteY0" fmla="*/ 0 h 2866152"/>
                  <a:gd name="connsiteX1" fmla="*/ 2234352 w 3191647"/>
                  <a:gd name="connsiteY1" fmla="*/ 0 h 2866152"/>
                  <a:gd name="connsiteX2" fmla="*/ 2402131 w 3191647"/>
                  <a:gd name="connsiteY2" fmla="*/ 51249 h 2866152"/>
                  <a:gd name="connsiteX3" fmla="*/ 2409685 w 3191647"/>
                  <a:gd name="connsiteY3" fmla="*/ 57482 h 2866152"/>
                  <a:gd name="connsiteX4" fmla="*/ 2430115 w 3191647"/>
                  <a:gd name="connsiteY4" fmla="*/ 70005 h 2866152"/>
                  <a:gd name="connsiteX5" fmla="*/ 2508940 w 3191647"/>
                  <a:gd name="connsiteY5" fmla="*/ 159371 h 2866152"/>
                  <a:gd name="connsiteX6" fmla="*/ 3151394 w 3191647"/>
                  <a:gd name="connsiteY6" fmla="*/ 1272133 h 2866152"/>
                  <a:gd name="connsiteX7" fmla="*/ 3181372 w 3191647"/>
                  <a:gd name="connsiteY7" fmla="*/ 1499841 h 2866152"/>
                  <a:gd name="connsiteX8" fmla="*/ 3172981 w 3191647"/>
                  <a:gd name="connsiteY8" fmla="*/ 1522315 h 2866152"/>
                  <a:gd name="connsiteX9" fmla="*/ 3170003 w 3191647"/>
                  <a:gd name="connsiteY9" fmla="*/ 1535472 h 2866152"/>
                  <a:gd name="connsiteX10" fmla="*/ 3145044 w 3191647"/>
                  <a:gd name="connsiteY10" fmla="*/ 1590895 h 2866152"/>
                  <a:gd name="connsiteX11" fmla="*/ 2502590 w 3191647"/>
                  <a:gd name="connsiteY11" fmla="*/ 2703657 h 2866152"/>
                  <a:gd name="connsiteX12" fmla="*/ 2488794 w 3191647"/>
                  <a:gd name="connsiteY12" fmla="*/ 2722817 h 2866152"/>
                  <a:gd name="connsiteX13" fmla="*/ 2482806 w 3191647"/>
                  <a:gd name="connsiteY13" fmla="*/ 2733849 h 2866152"/>
                  <a:gd name="connsiteX14" fmla="*/ 2467439 w 3191647"/>
                  <a:gd name="connsiteY14" fmla="*/ 2752474 h 2866152"/>
                  <a:gd name="connsiteX15" fmla="*/ 2467072 w 3191647"/>
                  <a:gd name="connsiteY15" fmla="*/ 2752984 h 2866152"/>
                  <a:gd name="connsiteX16" fmla="*/ 2466846 w 3191647"/>
                  <a:gd name="connsiteY16" fmla="*/ 2753192 h 2866152"/>
                  <a:gd name="connsiteX17" fmla="*/ 2446163 w 3191647"/>
                  <a:gd name="connsiteY17" fmla="*/ 2778260 h 2866152"/>
                  <a:gd name="connsiteX18" fmla="*/ 2233973 w 3191647"/>
                  <a:gd name="connsiteY18" fmla="*/ 2866152 h 2866152"/>
                  <a:gd name="connsiteX19" fmla="*/ 949066 w 3191647"/>
                  <a:gd name="connsiteY19" fmla="*/ 2866152 h 2866152"/>
                  <a:gd name="connsiteX20" fmla="*/ 700233 w 3191647"/>
                  <a:gd name="connsiteY20" fmla="*/ 2733849 h 2866152"/>
                  <a:gd name="connsiteX21" fmla="*/ 689623 w 3191647"/>
                  <a:gd name="connsiteY21" fmla="*/ 2714300 h 2866152"/>
                  <a:gd name="connsiteX22" fmla="*/ 681960 w 3191647"/>
                  <a:gd name="connsiteY22" fmla="*/ 2703658 h 2866152"/>
                  <a:gd name="connsiteX23" fmla="*/ 39506 w 3191647"/>
                  <a:gd name="connsiteY23" fmla="*/ 1590896 h 2866152"/>
                  <a:gd name="connsiteX24" fmla="*/ 1526 w 3191647"/>
                  <a:gd name="connsiteY24" fmla="*/ 1477948 h 2866152"/>
                  <a:gd name="connsiteX25" fmla="*/ 720 w 3191647"/>
                  <a:gd name="connsiteY25" fmla="*/ 1447354 h 2866152"/>
                  <a:gd name="connsiteX26" fmla="*/ 0 w 3191647"/>
                  <a:gd name="connsiteY26" fmla="*/ 1443059 h 2866152"/>
                  <a:gd name="connsiteX27" fmla="*/ 303 w 3191647"/>
                  <a:gd name="connsiteY27" fmla="*/ 1431516 h 2866152"/>
                  <a:gd name="connsiteX28" fmla="*/ 0 w 3191647"/>
                  <a:gd name="connsiteY28" fmla="*/ 1419970 h 2866152"/>
                  <a:gd name="connsiteX29" fmla="*/ 720 w 3191647"/>
                  <a:gd name="connsiteY29" fmla="*/ 1415675 h 2866152"/>
                  <a:gd name="connsiteX30" fmla="*/ 1526 w 3191647"/>
                  <a:gd name="connsiteY30" fmla="*/ 1385081 h 2866152"/>
                  <a:gd name="connsiteX31" fmla="*/ 39506 w 3191647"/>
                  <a:gd name="connsiteY31" fmla="*/ 1272134 h 2866152"/>
                  <a:gd name="connsiteX32" fmla="*/ 681960 w 3191647"/>
                  <a:gd name="connsiteY32" fmla="*/ 159372 h 2866152"/>
                  <a:gd name="connsiteX33" fmla="*/ 698045 w 3191647"/>
                  <a:gd name="connsiteY33" fmla="*/ 137034 h 2866152"/>
                  <a:gd name="connsiteX34" fmla="*/ 700612 w 3191647"/>
                  <a:gd name="connsiteY34" fmla="*/ 132303 h 2866152"/>
                  <a:gd name="connsiteX35" fmla="*/ 707202 w 3191647"/>
                  <a:gd name="connsiteY35" fmla="*/ 124316 h 2866152"/>
                  <a:gd name="connsiteX36" fmla="*/ 717478 w 3191647"/>
                  <a:gd name="connsiteY36" fmla="*/ 110046 h 2866152"/>
                  <a:gd name="connsiteX37" fmla="*/ 723796 w 3191647"/>
                  <a:gd name="connsiteY37" fmla="*/ 104204 h 2866152"/>
                  <a:gd name="connsiteX38" fmla="*/ 737255 w 3191647"/>
                  <a:gd name="connsiteY38" fmla="*/ 87892 h 2866152"/>
                  <a:gd name="connsiteX39" fmla="*/ 949445 w 3191647"/>
                  <a:gd name="connsiteY39" fmla="*/ 0 h 286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191647" h="2866152">
                    <a:moveTo>
                      <a:pt x="949445" y="0"/>
                    </a:moveTo>
                    <a:lnTo>
                      <a:pt x="2234352" y="0"/>
                    </a:lnTo>
                    <a:cubicBezTo>
                      <a:pt x="2296501" y="0"/>
                      <a:pt x="2354237" y="18893"/>
                      <a:pt x="2402131" y="51249"/>
                    </a:cubicBezTo>
                    <a:lnTo>
                      <a:pt x="2409685" y="57482"/>
                    </a:lnTo>
                    <a:lnTo>
                      <a:pt x="2430115" y="70005"/>
                    </a:lnTo>
                    <a:cubicBezTo>
                      <a:pt x="2461216" y="93504"/>
                      <a:pt x="2488224" y="123489"/>
                      <a:pt x="2508940" y="159371"/>
                    </a:cubicBezTo>
                    <a:lnTo>
                      <a:pt x="3151394" y="1272133"/>
                    </a:lnTo>
                    <a:cubicBezTo>
                      <a:pt x="3192826" y="1343897"/>
                      <a:pt x="3201249" y="1425660"/>
                      <a:pt x="3181372" y="1499841"/>
                    </a:cubicBezTo>
                    <a:lnTo>
                      <a:pt x="3172981" y="1522315"/>
                    </a:lnTo>
                    <a:lnTo>
                      <a:pt x="3170003" y="1535472"/>
                    </a:lnTo>
                    <a:cubicBezTo>
                      <a:pt x="3163697" y="1554388"/>
                      <a:pt x="3155402" y="1572954"/>
                      <a:pt x="3145044" y="1590895"/>
                    </a:cubicBezTo>
                    <a:lnTo>
                      <a:pt x="2502590" y="2703657"/>
                    </a:lnTo>
                    <a:lnTo>
                      <a:pt x="2488794" y="2722817"/>
                    </a:lnTo>
                    <a:lnTo>
                      <a:pt x="2482806" y="2733849"/>
                    </a:lnTo>
                    <a:lnTo>
                      <a:pt x="2467439" y="2752474"/>
                    </a:lnTo>
                    <a:lnTo>
                      <a:pt x="2467072" y="2752984"/>
                    </a:lnTo>
                    <a:lnTo>
                      <a:pt x="2466846" y="2753192"/>
                    </a:lnTo>
                    <a:lnTo>
                      <a:pt x="2446163" y="2778260"/>
                    </a:lnTo>
                    <a:cubicBezTo>
                      <a:pt x="2391859" y="2832565"/>
                      <a:pt x="2316839" y="2866152"/>
                      <a:pt x="2233973" y="2866152"/>
                    </a:cubicBezTo>
                    <a:lnTo>
                      <a:pt x="949066" y="2866152"/>
                    </a:lnTo>
                    <a:cubicBezTo>
                      <a:pt x="845484" y="2866152"/>
                      <a:pt x="754160" y="2813671"/>
                      <a:pt x="700233" y="2733849"/>
                    </a:cubicBezTo>
                    <a:lnTo>
                      <a:pt x="689623" y="2714300"/>
                    </a:lnTo>
                    <a:lnTo>
                      <a:pt x="681960" y="2703658"/>
                    </a:lnTo>
                    <a:lnTo>
                      <a:pt x="39506" y="1590896"/>
                    </a:lnTo>
                    <a:cubicBezTo>
                      <a:pt x="18789" y="1555014"/>
                      <a:pt x="6326" y="1516632"/>
                      <a:pt x="1526" y="1477948"/>
                    </a:cubicBezTo>
                    <a:lnTo>
                      <a:pt x="720" y="1447354"/>
                    </a:lnTo>
                    <a:lnTo>
                      <a:pt x="0" y="1443059"/>
                    </a:lnTo>
                    <a:lnTo>
                      <a:pt x="303" y="1431516"/>
                    </a:lnTo>
                    <a:lnTo>
                      <a:pt x="0" y="1419970"/>
                    </a:lnTo>
                    <a:lnTo>
                      <a:pt x="720" y="1415675"/>
                    </a:lnTo>
                    <a:lnTo>
                      <a:pt x="1526" y="1385081"/>
                    </a:lnTo>
                    <a:cubicBezTo>
                      <a:pt x="6326" y="1346398"/>
                      <a:pt x="18789" y="1308016"/>
                      <a:pt x="39506" y="1272134"/>
                    </a:cubicBezTo>
                    <a:lnTo>
                      <a:pt x="681960" y="159372"/>
                    </a:lnTo>
                    <a:lnTo>
                      <a:pt x="698045" y="137034"/>
                    </a:lnTo>
                    <a:lnTo>
                      <a:pt x="700612" y="132303"/>
                    </a:lnTo>
                    <a:lnTo>
                      <a:pt x="707202" y="124316"/>
                    </a:lnTo>
                    <a:lnTo>
                      <a:pt x="717478" y="110046"/>
                    </a:lnTo>
                    <a:lnTo>
                      <a:pt x="723796" y="104204"/>
                    </a:lnTo>
                    <a:lnTo>
                      <a:pt x="737255" y="87892"/>
                    </a:lnTo>
                    <a:cubicBezTo>
                      <a:pt x="791559" y="33588"/>
                      <a:pt x="866580" y="0"/>
                      <a:pt x="949445" y="0"/>
                    </a:cubicBezTo>
                    <a:close/>
                  </a:path>
                </a:pathLst>
              </a:custGeom>
              <a:grpFill/>
              <a:ln w="254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0E0E0"/>
                    </a:gs>
                  </a:gsLst>
                  <a:lin ang="5400000" scaled="1"/>
                </a:gradFill>
              </a:ln>
              <a:effectLst>
                <a:outerShdw blurRad="571500" dist="342900" dir="228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8237" y="2850"/>
              <a:ext cx="2800" cy="3598"/>
              <a:chOff x="1158975" y="2341804"/>
              <a:chExt cx="1459944" cy="1620600"/>
            </a:xfrm>
            <a:blipFill>
              <a:blip r:embed="rId4"/>
              <a:stretch>
                <a:fillRect/>
              </a:stretch>
            </a:blipFill>
            <a:effectLst>
              <a:outerShdw blurRad="431800" dist="203200" dir="2700000" algn="tl" rotWithShape="0">
                <a:prstClr val="black">
                  <a:alpha val="27000"/>
                </a:prstClr>
              </a:outerShdw>
            </a:effectLst>
          </p:grpSpPr>
          <p:pic>
            <p:nvPicPr>
              <p:cNvPr id="69" name="图片 6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50" t="4527" r="22465"/>
              <a:stretch>
                <a:fillRect/>
              </a:stretch>
            </p:blipFill>
            <p:spPr>
              <a:xfrm>
                <a:off x="1158975" y="2341804"/>
                <a:ext cx="1455326" cy="1620600"/>
              </a:xfrm>
              <a:custGeom>
                <a:avLst/>
                <a:gdLst>
                  <a:gd name="connsiteX0" fmla="*/ 722594 w 1455326"/>
                  <a:gd name="connsiteY0" fmla="*/ 0 h 1620600"/>
                  <a:gd name="connsiteX1" fmla="*/ 728455 w 1455326"/>
                  <a:gd name="connsiteY1" fmla="*/ 154 h 1620600"/>
                  <a:gd name="connsiteX2" fmla="*/ 734318 w 1455326"/>
                  <a:gd name="connsiteY2" fmla="*/ 0 h 1620600"/>
                  <a:gd name="connsiteX3" fmla="*/ 736499 w 1455326"/>
                  <a:gd name="connsiteY3" fmla="*/ 366 h 1620600"/>
                  <a:gd name="connsiteX4" fmla="*/ 752033 w 1455326"/>
                  <a:gd name="connsiteY4" fmla="*/ 775 h 1620600"/>
                  <a:gd name="connsiteX5" fmla="*/ 809383 w 1455326"/>
                  <a:gd name="connsiteY5" fmla="*/ 20060 h 1620600"/>
                  <a:gd name="connsiteX6" fmla="*/ 1374403 w 1455326"/>
                  <a:gd name="connsiteY6" fmla="*/ 346274 h 1620600"/>
                  <a:gd name="connsiteX7" fmla="*/ 1385745 w 1455326"/>
                  <a:gd name="connsiteY7" fmla="*/ 354442 h 1620600"/>
                  <a:gd name="connsiteX8" fmla="*/ 1388148 w 1455326"/>
                  <a:gd name="connsiteY8" fmla="*/ 355745 h 1620600"/>
                  <a:gd name="connsiteX9" fmla="*/ 1392203 w 1455326"/>
                  <a:gd name="connsiteY9" fmla="*/ 359091 h 1620600"/>
                  <a:gd name="connsiteX10" fmla="*/ 1399449 w 1455326"/>
                  <a:gd name="connsiteY10" fmla="*/ 364309 h 1620600"/>
                  <a:gd name="connsiteX11" fmla="*/ 1402415 w 1455326"/>
                  <a:gd name="connsiteY11" fmla="*/ 367517 h 1620600"/>
                  <a:gd name="connsiteX12" fmla="*/ 1410698 w 1455326"/>
                  <a:gd name="connsiteY12" fmla="*/ 374351 h 1620600"/>
                  <a:gd name="connsiteX13" fmla="*/ 1455326 w 1455326"/>
                  <a:gd name="connsiteY13" fmla="*/ 482093 h 1620600"/>
                  <a:gd name="connsiteX14" fmla="*/ 1455326 w 1455326"/>
                  <a:gd name="connsiteY14" fmla="*/ 1134521 h 1620600"/>
                  <a:gd name="connsiteX15" fmla="*/ 1429304 w 1455326"/>
                  <a:gd name="connsiteY15" fmla="*/ 1219713 h 1620600"/>
                  <a:gd name="connsiteX16" fmla="*/ 1426139 w 1455326"/>
                  <a:gd name="connsiteY16" fmla="*/ 1223549 h 1620600"/>
                  <a:gd name="connsiteX17" fmla="*/ 1419780 w 1455326"/>
                  <a:gd name="connsiteY17" fmla="*/ 1233922 h 1620600"/>
                  <a:gd name="connsiteX18" fmla="*/ 1374403 w 1455326"/>
                  <a:gd name="connsiteY18" fmla="*/ 1273947 h 1620600"/>
                  <a:gd name="connsiteX19" fmla="*/ 809384 w 1455326"/>
                  <a:gd name="connsiteY19" fmla="*/ 1600161 h 1620600"/>
                  <a:gd name="connsiteX20" fmla="*/ 693762 w 1455326"/>
                  <a:gd name="connsiteY20" fmla="*/ 1615383 h 1620600"/>
                  <a:gd name="connsiteX21" fmla="*/ 682351 w 1455326"/>
                  <a:gd name="connsiteY21" fmla="*/ 1611122 h 1620600"/>
                  <a:gd name="connsiteX22" fmla="*/ 675670 w 1455326"/>
                  <a:gd name="connsiteY22" fmla="*/ 1609610 h 1620600"/>
                  <a:gd name="connsiteX23" fmla="*/ 647528 w 1455326"/>
                  <a:gd name="connsiteY23" fmla="*/ 1596937 h 1620600"/>
                  <a:gd name="connsiteX24" fmla="*/ 82509 w 1455326"/>
                  <a:gd name="connsiteY24" fmla="*/ 1270723 h 1620600"/>
                  <a:gd name="connsiteX25" fmla="*/ 72780 w 1455326"/>
                  <a:gd name="connsiteY25" fmla="*/ 1263717 h 1620600"/>
                  <a:gd name="connsiteX26" fmla="*/ 67179 w 1455326"/>
                  <a:gd name="connsiteY26" fmla="*/ 1260677 h 1620600"/>
                  <a:gd name="connsiteX27" fmla="*/ 57722 w 1455326"/>
                  <a:gd name="connsiteY27" fmla="*/ 1252874 h 1620600"/>
                  <a:gd name="connsiteX28" fmla="*/ 57463 w 1455326"/>
                  <a:gd name="connsiteY28" fmla="*/ 1252688 h 1620600"/>
                  <a:gd name="connsiteX29" fmla="*/ 57357 w 1455326"/>
                  <a:gd name="connsiteY29" fmla="*/ 1252573 h 1620600"/>
                  <a:gd name="connsiteX30" fmla="*/ 44628 w 1455326"/>
                  <a:gd name="connsiteY30" fmla="*/ 1242071 h 1620600"/>
                  <a:gd name="connsiteX31" fmla="*/ 0 w 1455326"/>
                  <a:gd name="connsiteY31" fmla="*/ 1134329 h 1620600"/>
                  <a:gd name="connsiteX32" fmla="*/ 0 w 1455326"/>
                  <a:gd name="connsiteY32" fmla="*/ 481901 h 1620600"/>
                  <a:gd name="connsiteX33" fmla="*/ 67179 w 1455326"/>
                  <a:gd name="connsiteY33" fmla="*/ 355552 h 1620600"/>
                  <a:gd name="connsiteX34" fmla="*/ 77105 w 1455326"/>
                  <a:gd name="connsiteY34" fmla="*/ 350165 h 1620600"/>
                  <a:gd name="connsiteX35" fmla="*/ 82509 w 1455326"/>
                  <a:gd name="connsiteY35" fmla="*/ 346274 h 1620600"/>
                  <a:gd name="connsiteX36" fmla="*/ 647528 w 1455326"/>
                  <a:gd name="connsiteY36" fmla="*/ 20060 h 1620600"/>
                  <a:gd name="connsiteX37" fmla="*/ 704879 w 1455326"/>
                  <a:gd name="connsiteY37" fmla="*/ 775 h 1620600"/>
                  <a:gd name="connsiteX38" fmla="*/ 720413 w 1455326"/>
                  <a:gd name="connsiteY38" fmla="*/ 366 h 162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55326" h="1620600">
                    <a:moveTo>
                      <a:pt x="722594" y="0"/>
                    </a:moveTo>
                    <a:lnTo>
                      <a:pt x="728455" y="154"/>
                    </a:lnTo>
                    <a:lnTo>
                      <a:pt x="734318" y="0"/>
                    </a:lnTo>
                    <a:lnTo>
                      <a:pt x="736499" y="366"/>
                    </a:lnTo>
                    <a:lnTo>
                      <a:pt x="752033" y="775"/>
                    </a:lnTo>
                    <a:cubicBezTo>
                      <a:pt x="771675" y="3212"/>
                      <a:pt x="791164" y="9540"/>
                      <a:pt x="809383" y="20060"/>
                    </a:cubicBezTo>
                    <a:lnTo>
                      <a:pt x="1374403" y="346274"/>
                    </a:lnTo>
                    <a:lnTo>
                      <a:pt x="1385745" y="354442"/>
                    </a:lnTo>
                    <a:lnTo>
                      <a:pt x="1388148" y="355745"/>
                    </a:lnTo>
                    <a:lnTo>
                      <a:pt x="1392203" y="359091"/>
                    </a:lnTo>
                    <a:lnTo>
                      <a:pt x="1399449" y="364309"/>
                    </a:lnTo>
                    <a:lnTo>
                      <a:pt x="1402415" y="367517"/>
                    </a:lnTo>
                    <a:lnTo>
                      <a:pt x="1410698" y="374351"/>
                    </a:lnTo>
                    <a:cubicBezTo>
                      <a:pt x="1438271" y="401924"/>
                      <a:pt x="1455326" y="440017"/>
                      <a:pt x="1455326" y="482093"/>
                    </a:cubicBezTo>
                    <a:lnTo>
                      <a:pt x="1455326" y="1134521"/>
                    </a:lnTo>
                    <a:cubicBezTo>
                      <a:pt x="1455326" y="1166078"/>
                      <a:pt x="1445733" y="1195394"/>
                      <a:pt x="1429304" y="1219713"/>
                    </a:cubicBezTo>
                    <a:lnTo>
                      <a:pt x="1426139" y="1223549"/>
                    </a:lnTo>
                    <a:lnTo>
                      <a:pt x="1419780" y="1233922"/>
                    </a:lnTo>
                    <a:cubicBezTo>
                      <a:pt x="1407848" y="1249714"/>
                      <a:pt x="1392623" y="1263428"/>
                      <a:pt x="1374403" y="1273947"/>
                    </a:cubicBezTo>
                    <a:lnTo>
                      <a:pt x="809384" y="1600161"/>
                    </a:lnTo>
                    <a:cubicBezTo>
                      <a:pt x="772945" y="1621199"/>
                      <a:pt x="731429" y="1625476"/>
                      <a:pt x="693762" y="1615383"/>
                    </a:cubicBezTo>
                    <a:lnTo>
                      <a:pt x="682351" y="1611122"/>
                    </a:lnTo>
                    <a:lnTo>
                      <a:pt x="675670" y="1609610"/>
                    </a:lnTo>
                    <a:cubicBezTo>
                      <a:pt x="666065" y="1606408"/>
                      <a:pt x="656638" y="1602196"/>
                      <a:pt x="647528" y="1596937"/>
                    </a:cubicBezTo>
                    <a:lnTo>
                      <a:pt x="82509" y="1270723"/>
                    </a:lnTo>
                    <a:lnTo>
                      <a:pt x="72780" y="1263717"/>
                    </a:lnTo>
                    <a:lnTo>
                      <a:pt x="67179" y="1260677"/>
                    </a:lnTo>
                    <a:lnTo>
                      <a:pt x="57722" y="1252874"/>
                    </a:lnTo>
                    <a:lnTo>
                      <a:pt x="57463" y="1252688"/>
                    </a:lnTo>
                    <a:lnTo>
                      <a:pt x="57357" y="1252573"/>
                    </a:lnTo>
                    <a:lnTo>
                      <a:pt x="44628" y="1242071"/>
                    </a:lnTo>
                    <a:cubicBezTo>
                      <a:pt x="17054" y="1214497"/>
                      <a:pt x="0" y="1176405"/>
                      <a:pt x="0" y="1134329"/>
                    </a:cubicBezTo>
                    <a:lnTo>
                      <a:pt x="0" y="481901"/>
                    </a:lnTo>
                    <a:cubicBezTo>
                      <a:pt x="0" y="429306"/>
                      <a:pt x="26648" y="382935"/>
                      <a:pt x="67179" y="355552"/>
                    </a:cubicBezTo>
                    <a:lnTo>
                      <a:pt x="77105" y="350165"/>
                    </a:lnTo>
                    <a:lnTo>
                      <a:pt x="82509" y="346274"/>
                    </a:lnTo>
                    <a:lnTo>
                      <a:pt x="647528" y="20060"/>
                    </a:lnTo>
                    <a:cubicBezTo>
                      <a:pt x="665747" y="9540"/>
                      <a:pt x="685236" y="3212"/>
                      <a:pt x="704879" y="775"/>
                    </a:cubicBezTo>
                    <a:lnTo>
                      <a:pt x="720413" y="366"/>
                    </a:lnTo>
                    <a:close/>
                  </a:path>
                </a:pathLst>
              </a:custGeom>
              <a:grpFill/>
            </p:spPr>
          </p:pic>
          <p:sp>
            <p:nvSpPr>
              <p:cNvPr id="70" name="任意多边形 69"/>
              <p:cNvSpPr/>
              <p:nvPr/>
            </p:nvSpPr>
            <p:spPr>
              <a:xfrm rot="5400000">
                <a:off x="1080956" y="2424441"/>
                <a:ext cx="1620600" cy="1455326"/>
              </a:xfrm>
              <a:custGeom>
                <a:avLst/>
                <a:gdLst>
                  <a:gd name="connsiteX0" fmla="*/ 949445 w 3191647"/>
                  <a:gd name="connsiteY0" fmla="*/ 0 h 2866152"/>
                  <a:gd name="connsiteX1" fmla="*/ 2234352 w 3191647"/>
                  <a:gd name="connsiteY1" fmla="*/ 0 h 2866152"/>
                  <a:gd name="connsiteX2" fmla="*/ 2402131 w 3191647"/>
                  <a:gd name="connsiteY2" fmla="*/ 51249 h 2866152"/>
                  <a:gd name="connsiteX3" fmla="*/ 2409685 w 3191647"/>
                  <a:gd name="connsiteY3" fmla="*/ 57482 h 2866152"/>
                  <a:gd name="connsiteX4" fmla="*/ 2430115 w 3191647"/>
                  <a:gd name="connsiteY4" fmla="*/ 70005 h 2866152"/>
                  <a:gd name="connsiteX5" fmla="*/ 2508940 w 3191647"/>
                  <a:gd name="connsiteY5" fmla="*/ 159371 h 2866152"/>
                  <a:gd name="connsiteX6" fmla="*/ 3151394 w 3191647"/>
                  <a:gd name="connsiteY6" fmla="*/ 1272133 h 2866152"/>
                  <a:gd name="connsiteX7" fmla="*/ 3181372 w 3191647"/>
                  <a:gd name="connsiteY7" fmla="*/ 1499841 h 2866152"/>
                  <a:gd name="connsiteX8" fmla="*/ 3172981 w 3191647"/>
                  <a:gd name="connsiteY8" fmla="*/ 1522315 h 2866152"/>
                  <a:gd name="connsiteX9" fmla="*/ 3170003 w 3191647"/>
                  <a:gd name="connsiteY9" fmla="*/ 1535472 h 2866152"/>
                  <a:gd name="connsiteX10" fmla="*/ 3145044 w 3191647"/>
                  <a:gd name="connsiteY10" fmla="*/ 1590895 h 2866152"/>
                  <a:gd name="connsiteX11" fmla="*/ 2502590 w 3191647"/>
                  <a:gd name="connsiteY11" fmla="*/ 2703657 h 2866152"/>
                  <a:gd name="connsiteX12" fmla="*/ 2488794 w 3191647"/>
                  <a:gd name="connsiteY12" fmla="*/ 2722817 h 2866152"/>
                  <a:gd name="connsiteX13" fmla="*/ 2482806 w 3191647"/>
                  <a:gd name="connsiteY13" fmla="*/ 2733849 h 2866152"/>
                  <a:gd name="connsiteX14" fmla="*/ 2467439 w 3191647"/>
                  <a:gd name="connsiteY14" fmla="*/ 2752474 h 2866152"/>
                  <a:gd name="connsiteX15" fmla="*/ 2467072 w 3191647"/>
                  <a:gd name="connsiteY15" fmla="*/ 2752984 h 2866152"/>
                  <a:gd name="connsiteX16" fmla="*/ 2466846 w 3191647"/>
                  <a:gd name="connsiteY16" fmla="*/ 2753192 h 2866152"/>
                  <a:gd name="connsiteX17" fmla="*/ 2446163 w 3191647"/>
                  <a:gd name="connsiteY17" fmla="*/ 2778260 h 2866152"/>
                  <a:gd name="connsiteX18" fmla="*/ 2233973 w 3191647"/>
                  <a:gd name="connsiteY18" fmla="*/ 2866152 h 2866152"/>
                  <a:gd name="connsiteX19" fmla="*/ 949066 w 3191647"/>
                  <a:gd name="connsiteY19" fmla="*/ 2866152 h 2866152"/>
                  <a:gd name="connsiteX20" fmla="*/ 700233 w 3191647"/>
                  <a:gd name="connsiteY20" fmla="*/ 2733849 h 2866152"/>
                  <a:gd name="connsiteX21" fmla="*/ 689623 w 3191647"/>
                  <a:gd name="connsiteY21" fmla="*/ 2714300 h 2866152"/>
                  <a:gd name="connsiteX22" fmla="*/ 681960 w 3191647"/>
                  <a:gd name="connsiteY22" fmla="*/ 2703658 h 2866152"/>
                  <a:gd name="connsiteX23" fmla="*/ 39506 w 3191647"/>
                  <a:gd name="connsiteY23" fmla="*/ 1590896 h 2866152"/>
                  <a:gd name="connsiteX24" fmla="*/ 1526 w 3191647"/>
                  <a:gd name="connsiteY24" fmla="*/ 1477948 h 2866152"/>
                  <a:gd name="connsiteX25" fmla="*/ 720 w 3191647"/>
                  <a:gd name="connsiteY25" fmla="*/ 1447354 h 2866152"/>
                  <a:gd name="connsiteX26" fmla="*/ 0 w 3191647"/>
                  <a:gd name="connsiteY26" fmla="*/ 1443059 h 2866152"/>
                  <a:gd name="connsiteX27" fmla="*/ 303 w 3191647"/>
                  <a:gd name="connsiteY27" fmla="*/ 1431516 h 2866152"/>
                  <a:gd name="connsiteX28" fmla="*/ 0 w 3191647"/>
                  <a:gd name="connsiteY28" fmla="*/ 1419970 h 2866152"/>
                  <a:gd name="connsiteX29" fmla="*/ 720 w 3191647"/>
                  <a:gd name="connsiteY29" fmla="*/ 1415675 h 2866152"/>
                  <a:gd name="connsiteX30" fmla="*/ 1526 w 3191647"/>
                  <a:gd name="connsiteY30" fmla="*/ 1385081 h 2866152"/>
                  <a:gd name="connsiteX31" fmla="*/ 39506 w 3191647"/>
                  <a:gd name="connsiteY31" fmla="*/ 1272134 h 2866152"/>
                  <a:gd name="connsiteX32" fmla="*/ 681960 w 3191647"/>
                  <a:gd name="connsiteY32" fmla="*/ 159372 h 2866152"/>
                  <a:gd name="connsiteX33" fmla="*/ 698045 w 3191647"/>
                  <a:gd name="connsiteY33" fmla="*/ 137034 h 2866152"/>
                  <a:gd name="connsiteX34" fmla="*/ 700612 w 3191647"/>
                  <a:gd name="connsiteY34" fmla="*/ 132303 h 2866152"/>
                  <a:gd name="connsiteX35" fmla="*/ 707202 w 3191647"/>
                  <a:gd name="connsiteY35" fmla="*/ 124316 h 2866152"/>
                  <a:gd name="connsiteX36" fmla="*/ 717478 w 3191647"/>
                  <a:gd name="connsiteY36" fmla="*/ 110046 h 2866152"/>
                  <a:gd name="connsiteX37" fmla="*/ 723796 w 3191647"/>
                  <a:gd name="connsiteY37" fmla="*/ 104204 h 2866152"/>
                  <a:gd name="connsiteX38" fmla="*/ 737255 w 3191647"/>
                  <a:gd name="connsiteY38" fmla="*/ 87892 h 2866152"/>
                  <a:gd name="connsiteX39" fmla="*/ 949445 w 3191647"/>
                  <a:gd name="connsiteY39" fmla="*/ 0 h 286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191647" h="2866152">
                    <a:moveTo>
                      <a:pt x="949445" y="0"/>
                    </a:moveTo>
                    <a:lnTo>
                      <a:pt x="2234352" y="0"/>
                    </a:lnTo>
                    <a:cubicBezTo>
                      <a:pt x="2296501" y="0"/>
                      <a:pt x="2354237" y="18893"/>
                      <a:pt x="2402131" y="51249"/>
                    </a:cubicBezTo>
                    <a:lnTo>
                      <a:pt x="2409685" y="57482"/>
                    </a:lnTo>
                    <a:lnTo>
                      <a:pt x="2430115" y="70005"/>
                    </a:lnTo>
                    <a:cubicBezTo>
                      <a:pt x="2461216" y="93504"/>
                      <a:pt x="2488224" y="123489"/>
                      <a:pt x="2508940" y="159371"/>
                    </a:cubicBezTo>
                    <a:lnTo>
                      <a:pt x="3151394" y="1272133"/>
                    </a:lnTo>
                    <a:cubicBezTo>
                      <a:pt x="3192826" y="1343897"/>
                      <a:pt x="3201249" y="1425660"/>
                      <a:pt x="3181372" y="1499841"/>
                    </a:cubicBezTo>
                    <a:lnTo>
                      <a:pt x="3172981" y="1522315"/>
                    </a:lnTo>
                    <a:lnTo>
                      <a:pt x="3170003" y="1535472"/>
                    </a:lnTo>
                    <a:cubicBezTo>
                      <a:pt x="3163697" y="1554388"/>
                      <a:pt x="3155402" y="1572954"/>
                      <a:pt x="3145044" y="1590895"/>
                    </a:cubicBezTo>
                    <a:lnTo>
                      <a:pt x="2502590" y="2703657"/>
                    </a:lnTo>
                    <a:lnTo>
                      <a:pt x="2488794" y="2722817"/>
                    </a:lnTo>
                    <a:lnTo>
                      <a:pt x="2482806" y="2733849"/>
                    </a:lnTo>
                    <a:lnTo>
                      <a:pt x="2467439" y="2752474"/>
                    </a:lnTo>
                    <a:lnTo>
                      <a:pt x="2467072" y="2752984"/>
                    </a:lnTo>
                    <a:lnTo>
                      <a:pt x="2466846" y="2753192"/>
                    </a:lnTo>
                    <a:lnTo>
                      <a:pt x="2446163" y="2778260"/>
                    </a:lnTo>
                    <a:cubicBezTo>
                      <a:pt x="2391859" y="2832565"/>
                      <a:pt x="2316839" y="2866152"/>
                      <a:pt x="2233973" y="2866152"/>
                    </a:cubicBezTo>
                    <a:lnTo>
                      <a:pt x="949066" y="2866152"/>
                    </a:lnTo>
                    <a:cubicBezTo>
                      <a:pt x="845484" y="2866152"/>
                      <a:pt x="754160" y="2813671"/>
                      <a:pt x="700233" y="2733849"/>
                    </a:cubicBezTo>
                    <a:lnTo>
                      <a:pt x="689623" y="2714300"/>
                    </a:lnTo>
                    <a:lnTo>
                      <a:pt x="681960" y="2703658"/>
                    </a:lnTo>
                    <a:lnTo>
                      <a:pt x="39506" y="1590896"/>
                    </a:lnTo>
                    <a:cubicBezTo>
                      <a:pt x="18789" y="1555014"/>
                      <a:pt x="6326" y="1516632"/>
                      <a:pt x="1526" y="1477948"/>
                    </a:cubicBezTo>
                    <a:lnTo>
                      <a:pt x="720" y="1447354"/>
                    </a:lnTo>
                    <a:lnTo>
                      <a:pt x="0" y="1443059"/>
                    </a:lnTo>
                    <a:lnTo>
                      <a:pt x="303" y="1431516"/>
                    </a:lnTo>
                    <a:lnTo>
                      <a:pt x="0" y="1419970"/>
                    </a:lnTo>
                    <a:lnTo>
                      <a:pt x="720" y="1415675"/>
                    </a:lnTo>
                    <a:lnTo>
                      <a:pt x="1526" y="1385081"/>
                    </a:lnTo>
                    <a:cubicBezTo>
                      <a:pt x="6326" y="1346398"/>
                      <a:pt x="18789" y="1308016"/>
                      <a:pt x="39506" y="1272134"/>
                    </a:cubicBezTo>
                    <a:lnTo>
                      <a:pt x="681960" y="159372"/>
                    </a:lnTo>
                    <a:lnTo>
                      <a:pt x="698045" y="137034"/>
                    </a:lnTo>
                    <a:lnTo>
                      <a:pt x="700612" y="132303"/>
                    </a:lnTo>
                    <a:lnTo>
                      <a:pt x="707202" y="124316"/>
                    </a:lnTo>
                    <a:lnTo>
                      <a:pt x="717478" y="110046"/>
                    </a:lnTo>
                    <a:lnTo>
                      <a:pt x="723796" y="104204"/>
                    </a:lnTo>
                    <a:lnTo>
                      <a:pt x="737255" y="87892"/>
                    </a:lnTo>
                    <a:cubicBezTo>
                      <a:pt x="791559" y="33588"/>
                      <a:pt x="866580" y="0"/>
                      <a:pt x="949445" y="0"/>
                    </a:cubicBezTo>
                    <a:close/>
                  </a:path>
                </a:pathLst>
              </a:custGeom>
              <a:grpFill/>
              <a:ln w="254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0E0E0"/>
                    </a:gs>
                  </a:gsLst>
                  <a:lin ang="5400000" scaled="1"/>
                </a:gradFill>
              </a:ln>
              <a:effectLst>
                <a:outerShdw blurRad="571500" dist="342900" dir="228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1" name="组合 70"/>
            <p:cNvGrpSpPr/>
            <p:nvPr/>
          </p:nvGrpSpPr>
          <p:grpSpPr>
            <a:xfrm>
              <a:off x="11673" y="2844"/>
              <a:ext cx="2800" cy="3598"/>
              <a:chOff x="1158975" y="2341804"/>
              <a:chExt cx="1459944" cy="1620600"/>
            </a:xfrm>
            <a:blipFill>
              <a:blip r:embed="rId5"/>
              <a:stretch>
                <a:fillRect/>
              </a:stretch>
            </a:blipFill>
            <a:effectLst>
              <a:outerShdw blurRad="431800" dist="203200" dir="2700000" algn="tl" rotWithShape="0">
                <a:prstClr val="black">
                  <a:alpha val="27000"/>
                </a:prstClr>
              </a:outerShdw>
            </a:effectLst>
          </p:grpSpPr>
          <p:pic>
            <p:nvPicPr>
              <p:cNvPr id="72" name="图片 7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50" t="4527" r="22465"/>
              <a:stretch>
                <a:fillRect/>
              </a:stretch>
            </p:blipFill>
            <p:spPr>
              <a:xfrm>
                <a:off x="1158975" y="2341804"/>
                <a:ext cx="1455326" cy="1620600"/>
              </a:xfrm>
              <a:custGeom>
                <a:avLst/>
                <a:gdLst>
                  <a:gd name="connsiteX0" fmla="*/ 722594 w 1455326"/>
                  <a:gd name="connsiteY0" fmla="*/ 0 h 1620600"/>
                  <a:gd name="connsiteX1" fmla="*/ 728455 w 1455326"/>
                  <a:gd name="connsiteY1" fmla="*/ 154 h 1620600"/>
                  <a:gd name="connsiteX2" fmla="*/ 734318 w 1455326"/>
                  <a:gd name="connsiteY2" fmla="*/ 0 h 1620600"/>
                  <a:gd name="connsiteX3" fmla="*/ 736499 w 1455326"/>
                  <a:gd name="connsiteY3" fmla="*/ 366 h 1620600"/>
                  <a:gd name="connsiteX4" fmla="*/ 752033 w 1455326"/>
                  <a:gd name="connsiteY4" fmla="*/ 775 h 1620600"/>
                  <a:gd name="connsiteX5" fmla="*/ 809383 w 1455326"/>
                  <a:gd name="connsiteY5" fmla="*/ 20060 h 1620600"/>
                  <a:gd name="connsiteX6" fmla="*/ 1374403 w 1455326"/>
                  <a:gd name="connsiteY6" fmla="*/ 346274 h 1620600"/>
                  <a:gd name="connsiteX7" fmla="*/ 1385745 w 1455326"/>
                  <a:gd name="connsiteY7" fmla="*/ 354442 h 1620600"/>
                  <a:gd name="connsiteX8" fmla="*/ 1388148 w 1455326"/>
                  <a:gd name="connsiteY8" fmla="*/ 355745 h 1620600"/>
                  <a:gd name="connsiteX9" fmla="*/ 1392203 w 1455326"/>
                  <a:gd name="connsiteY9" fmla="*/ 359091 h 1620600"/>
                  <a:gd name="connsiteX10" fmla="*/ 1399449 w 1455326"/>
                  <a:gd name="connsiteY10" fmla="*/ 364309 h 1620600"/>
                  <a:gd name="connsiteX11" fmla="*/ 1402415 w 1455326"/>
                  <a:gd name="connsiteY11" fmla="*/ 367517 h 1620600"/>
                  <a:gd name="connsiteX12" fmla="*/ 1410698 w 1455326"/>
                  <a:gd name="connsiteY12" fmla="*/ 374351 h 1620600"/>
                  <a:gd name="connsiteX13" fmla="*/ 1455326 w 1455326"/>
                  <a:gd name="connsiteY13" fmla="*/ 482093 h 1620600"/>
                  <a:gd name="connsiteX14" fmla="*/ 1455326 w 1455326"/>
                  <a:gd name="connsiteY14" fmla="*/ 1134521 h 1620600"/>
                  <a:gd name="connsiteX15" fmla="*/ 1429304 w 1455326"/>
                  <a:gd name="connsiteY15" fmla="*/ 1219713 h 1620600"/>
                  <a:gd name="connsiteX16" fmla="*/ 1426139 w 1455326"/>
                  <a:gd name="connsiteY16" fmla="*/ 1223549 h 1620600"/>
                  <a:gd name="connsiteX17" fmla="*/ 1419780 w 1455326"/>
                  <a:gd name="connsiteY17" fmla="*/ 1233922 h 1620600"/>
                  <a:gd name="connsiteX18" fmla="*/ 1374403 w 1455326"/>
                  <a:gd name="connsiteY18" fmla="*/ 1273947 h 1620600"/>
                  <a:gd name="connsiteX19" fmla="*/ 809384 w 1455326"/>
                  <a:gd name="connsiteY19" fmla="*/ 1600161 h 1620600"/>
                  <a:gd name="connsiteX20" fmla="*/ 693762 w 1455326"/>
                  <a:gd name="connsiteY20" fmla="*/ 1615383 h 1620600"/>
                  <a:gd name="connsiteX21" fmla="*/ 682351 w 1455326"/>
                  <a:gd name="connsiteY21" fmla="*/ 1611122 h 1620600"/>
                  <a:gd name="connsiteX22" fmla="*/ 675670 w 1455326"/>
                  <a:gd name="connsiteY22" fmla="*/ 1609610 h 1620600"/>
                  <a:gd name="connsiteX23" fmla="*/ 647528 w 1455326"/>
                  <a:gd name="connsiteY23" fmla="*/ 1596937 h 1620600"/>
                  <a:gd name="connsiteX24" fmla="*/ 82509 w 1455326"/>
                  <a:gd name="connsiteY24" fmla="*/ 1270723 h 1620600"/>
                  <a:gd name="connsiteX25" fmla="*/ 72780 w 1455326"/>
                  <a:gd name="connsiteY25" fmla="*/ 1263717 h 1620600"/>
                  <a:gd name="connsiteX26" fmla="*/ 67179 w 1455326"/>
                  <a:gd name="connsiteY26" fmla="*/ 1260677 h 1620600"/>
                  <a:gd name="connsiteX27" fmla="*/ 57722 w 1455326"/>
                  <a:gd name="connsiteY27" fmla="*/ 1252874 h 1620600"/>
                  <a:gd name="connsiteX28" fmla="*/ 57463 w 1455326"/>
                  <a:gd name="connsiteY28" fmla="*/ 1252688 h 1620600"/>
                  <a:gd name="connsiteX29" fmla="*/ 57357 w 1455326"/>
                  <a:gd name="connsiteY29" fmla="*/ 1252573 h 1620600"/>
                  <a:gd name="connsiteX30" fmla="*/ 44628 w 1455326"/>
                  <a:gd name="connsiteY30" fmla="*/ 1242071 h 1620600"/>
                  <a:gd name="connsiteX31" fmla="*/ 0 w 1455326"/>
                  <a:gd name="connsiteY31" fmla="*/ 1134329 h 1620600"/>
                  <a:gd name="connsiteX32" fmla="*/ 0 w 1455326"/>
                  <a:gd name="connsiteY32" fmla="*/ 481901 h 1620600"/>
                  <a:gd name="connsiteX33" fmla="*/ 67179 w 1455326"/>
                  <a:gd name="connsiteY33" fmla="*/ 355552 h 1620600"/>
                  <a:gd name="connsiteX34" fmla="*/ 77105 w 1455326"/>
                  <a:gd name="connsiteY34" fmla="*/ 350165 h 1620600"/>
                  <a:gd name="connsiteX35" fmla="*/ 82509 w 1455326"/>
                  <a:gd name="connsiteY35" fmla="*/ 346274 h 1620600"/>
                  <a:gd name="connsiteX36" fmla="*/ 647528 w 1455326"/>
                  <a:gd name="connsiteY36" fmla="*/ 20060 h 1620600"/>
                  <a:gd name="connsiteX37" fmla="*/ 704879 w 1455326"/>
                  <a:gd name="connsiteY37" fmla="*/ 775 h 1620600"/>
                  <a:gd name="connsiteX38" fmla="*/ 720413 w 1455326"/>
                  <a:gd name="connsiteY38" fmla="*/ 366 h 162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55326" h="1620600">
                    <a:moveTo>
                      <a:pt x="722594" y="0"/>
                    </a:moveTo>
                    <a:lnTo>
                      <a:pt x="728455" y="154"/>
                    </a:lnTo>
                    <a:lnTo>
                      <a:pt x="734318" y="0"/>
                    </a:lnTo>
                    <a:lnTo>
                      <a:pt x="736499" y="366"/>
                    </a:lnTo>
                    <a:lnTo>
                      <a:pt x="752033" y="775"/>
                    </a:lnTo>
                    <a:cubicBezTo>
                      <a:pt x="771675" y="3212"/>
                      <a:pt x="791164" y="9540"/>
                      <a:pt x="809383" y="20060"/>
                    </a:cubicBezTo>
                    <a:lnTo>
                      <a:pt x="1374403" y="346274"/>
                    </a:lnTo>
                    <a:lnTo>
                      <a:pt x="1385745" y="354442"/>
                    </a:lnTo>
                    <a:lnTo>
                      <a:pt x="1388148" y="355745"/>
                    </a:lnTo>
                    <a:lnTo>
                      <a:pt x="1392203" y="359091"/>
                    </a:lnTo>
                    <a:lnTo>
                      <a:pt x="1399449" y="364309"/>
                    </a:lnTo>
                    <a:lnTo>
                      <a:pt x="1402415" y="367517"/>
                    </a:lnTo>
                    <a:lnTo>
                      <a:pt x="1410698" y="374351"/>
                    </a:lnTo>
                    <a:cubicBezTo>
                      <a:pt x="1438271" y="401924"/>
                      <a:pt x="1455326" y="440017"/>
                      <a:pt x="1455326" y="482093"/>
                    </a:cubicBezTo>
                    <a:lnTo>
                      <a:pt x="1455326" y="1134521"/>
                    </a:lnTo>
                    <a:cubicBezTo>
                      <a:pt x="1455326" y="1166078"/>
                      <a:pt x="1445733" y="1195394"/>
                      <a:pt x="1429304" y="1219713"/>
                    </a:cubicBezTo>
                    <a:lnTo>
                      <a:pt x="1426139" y="1223549"/>
                    </a:lnTo>
                    <a:lnTo>
                      <a:pt x="1419780" y="1233922"/>
                    </a:lnTo>
                    <a:cubicBezTo>
                      <a:pt x="1407848" y="1249714"/>
                      <a:pt x="1392623" y="1263428"/>
                      <a:pt x="1374403" y="1273947"/>
                    </a:cubicBezTo>
                    <a:lnTo>
                      <a:pt x="809384" y="1600161"/>
                    </a:lnTo>
                    <a:cubicBezTo>
                      <a:pt x="772945" y="1621199"/>
                      <a:pt x="731429" y="1625476"/>
                      <a:pt x="693762" y="1615383"/>
                    </a:cubicBezTo>
                    <a:lnTo>
                      <a:pt x="682351" y="1611122"/>
                    </a:lnTo>
                    <a:lnTo>
                      <a:pt x="675670" y="1609610"/>
                    </a:lnTo>
                    <a:cubicBezTo>
                      <a:pt x="666065" y="1606408"/>
                      <a:pt x="656638" y="1602196"/>
                      <a:pt x="647528" y="1596937"/>
                    </a:cubicBezTo>
                    <a:lnTo>
                      <a:pt x="82509" y="1270723"/>
                    </a:lnTo>
                    <a:lnTo>
                      <a:pt x="72780" y="1263717"/>
                    </a:lnTo>
                    <a:lnTo>
                      <a:pt x="67179" y="1260677"/>
                    </a:lnTo>
                    <a:lnTo>
                      <a:pt x="57722" y="1252874"/>
                    </a:lnTo>
                    <a:lnTo>
                      <a:pt x="57463" y="1252688"/>
                    </a:lnTo>
                    <a:lnTo>
                      <a:pt x="57357" y="1252573"/>
                    </a:lnTo>
                    <a:lnTo>
                      <a:pt x="44628" y="1242071"/>
                    </a:lnTo>
                    <a:cubicBezTo>
                      <a:pt x="17054" y="1214497"/>
                      <a:pt x="0" y="1176405"/>
                      <a:pt x="0" y="1134329"/>
                    </a:cubicBezTo>
                    <a:lnTo>
                      <a:pt x="0" y="481901"/>
                    </a:lnTo>
                    <a:cubicBezTo>
                      <a:pt x="0" y="429306"/>
                      <a:pt x="26648" y="382935"/>
                      <a:pt x="67179" y="355552"/>
                    </a:cubicBezTo>
                    <a:lnTo>
                      <a:pt x="77105" y="350165"/>
                    </a:lnTo>
                    <a:lnTo>
                      <a:pt x="82509" y="346274"/>
                    </a:lnTo>
                    <a:lnTo>
                      <a:pt x="647528" y="20060"/>
                    </a:lnTo>
                    <a:cubicBezTo>
                      <a:pt x="665747" y="9540"/>
                      <a:pt x="685236" y="3212"/>
                      <a:pt x="704879" y="775"/>
                    </a:cubicBezTo>
                    <a:lnTo>
                      <a:pt x="720413" y="366"/>
                    </a:lnTo>
                    <a:close/>
                  </a:path>
                </a:pathLst>
              </a:custGeom>
              <a:grpFill/>
            </p:spPr>
          </p:pic>
          <p:sp>
            <p:nvSpPr>
              <p:cNvPr id="73" name="任意多边形 72"/>
              <p:cNvSpPr/>
              <p:nvPr/>
            </p:nvSpPr>
            <p:spPr>
              <a:xfrm rot="5400000">
                <a:off x="1080956" y="2424441"/>
                <a:ext cx="1620600" cy="1455326"/>
              </a:xfrm>
              <a:custGeom>
                <a:avLst/>
                <a:gdLst>
                  <a:gd name="connsiteX0" fmla="*/ 949445 w 3191647"/>
                  <a:gd name="connsiteY0" fmla="*/ 0 h 2866152"/>
                  <a:gd name="connsiteX1" fmla="*/ 2234352 w 3191647"/>
                  <a:gd name="connsiteY1" fmla="*/ 0 h 2866152"/>
                  <a:gd name="connsiteX2" fmla="*/ 2402131 w 3191647"/>
                  <a:gd name="connsiteY2" fmla="*/ 51249 h 2866152"/>
                  <a:gd name="connsiteX3" fmla="*/ 2409685 w 3191647"/>
                  <a:gd name="connsiteY3" fmla="*/ 57482 h 2866152"/>
                  <a:gd name="connsiteX4" fmla="*/ 2430115 w 3191647"/>
                  <a:gd name="connsiteY4" fmla="*/ 70005 h 2866152"/>
                  <a:gd name="connsiteX5" fmla="*/ 2508940 w 3191647"/>
                  <a:gd name="connsiteY5" fmla="*/ 159371 h 2866152"/>
                  <a:gd name="connsiteX6" fmla="*/ 3151394 w 3191647"/>
                  <a:gd name="connsiteY6" fmla="*/ 1272133 h 2866152"/>
                  <a:gd name="connsiteX7" fmla="*/ 3181372 w 3191647"/>
                  <a:gd name="connsiteY7" fmla="*/ 1499841 h 2866152"/>
                  <a:gd name="connsiteX8" fmla="*/ 3172981 w 3191647"/>
                  <a:gd name="connsiteY8" fmla="*/ 1522315 h 2866152"/>
                  <a:gd name="connsiteX9" fmla="*/ 3170003 w 3191647"/>
                  <a:gd name="connsiteY9" fmla="*/ 1535472 h 2866152"/>
                  <a:gd name="connsiteX10" fmla="*/ 3145044 w 3191647"/>
                  <a:gd name="connsiteY10" fmla="*/ 1590895 h 2866152"/>
                  <a:gd name="connsiteX11" fmla="*/ 2502590 w 3191647"/>
                  <a:gd name="connsiteY11" fmla="*/ 2703657 h 2866152"/>
                  <a:gd name="connsiteX12" fmla="*/ 2488794 w 3191647"/>
                  <a:gd name="connsiteY12" fmla="*/ 2722817 h 2866152"/>
                  <a:gd name="connsiteX13" fmla="*/ 2482806 w 3191647"/>
                  <a:gd name="connsiteY13" fmla="*/ 2733849 h 2866152"/>
                  <a:gd name="connsiteX14" fmla="*/ 2467439 w 3191647"/>
                  <a:gd name="connsiteY14" fmla="*/ 2752474 h 2866152"/>
                  <a:gd name="connsiteX15" fmla="*/ 2467072 w 3191647"/>
                  <a:gd name="connsiteY15" fmla="*/ 2752984 h 2866152"/>
                  <a:gd name="connsiteX16" fmla="*/ 2466846 w 3191647"/>
                  <a:gd name="connsiteY16" fmla="*/ 2753192 h 2866152"/>
                  <a:gd name="connsiteX17" fmla="*/ 2446163 w 3191647"/>
                  <a:gd name="connsiteY17" fmla="*/ 2778260 h 2866152"/>
                  <a:gd name="connsiteX18" fmla="*/ 2233973 w 3191647"/>
                  <a:gd name="connsiteY18" fmla="*/ 2866152 h 2866152"/>
                  <a:gd name="connsiteX19" fmla="*/ 949066 w 3191647"/>
                  <a:gd name="connsiteY19" fmla="*/ 2866152 h 2866152"/>
                  <a:gd name="connsiteX20" fmla="*/ 700233 w 3191647"/>
                  <a:gd name="connsiteY20" fmla="*/ 2733849 h 2866152"/>
                  <a:gd name="connsiteX21" fmla="*/ 689623 w 3191647"/>
                  <a:gd name="connsiteY21" fmla="*/ 2714300 h 2866152"/>
                  <a:gd name="connsiteX22" fmla="*/ 681960 w 3191647"/>
                  <a:gd name="connsiteY22" fmla="*/ 2703658 h 2866152"/>
                  <a:gd name="connsiteX23" fmla="*/ 39506 w 3191647"/>
                  <a:gd name="connsiteY23" fmla="*/ 1590896 h 2866152"/>
                  <a:gd name="connsiteX24" fmla="*/ 1526 w 3191647"/>
                  <a:gd name="connsiteY24" fmla="*/ 1477948 h 2866152"/>
                  <a:gd name="connsiteX25" fmla="*/ 720 w 3191647"/>
                  <a:gd name="connsiteY25" fmla="*/ 1447354 h 2866152"/>
                  <a:gd name="connsiteX26" fmla="*/ 0 w 3191647"/>
                  <a:gd name="connsiteY26" fmla="*/ 1443059 h 2866152"/>
                  <a:gd name="connsiteX27" fmla="*/ 303 w 3191647"/>
                  <a:gd name="connsiteY27" fmla="*/ 1431516 h 2866152"/>
                  <a:gd name="connsiteX28" fmla="*/ 0 w 3191647"/>
                  <a:gd name="connsiteY28" fmla="*/ 1419970 h 2866152"/>
                  <a:gd name="connsiteX29" fmla="*/ 720 w 3191647"/>
                  <a:gd name="connsiteY29" fmla="*/ 1415675 h 2866152"/>
                  <a:gd name="connsiteX30" fmla="*/ 1526 w 3191647"/>
                  <a:gd name="connsiteY30" fmla="*/ 1385081 h 2866152"/>
                  <a:gd name="connsiteX31" fmla="*/ 39506 w 3191647"/>
                  <a:gd name="connsiteY31" fmla="*/ 1272134 h 2866152"/>
                  <a:gd name="connsiteX32" fmla="*/ 681960 w 3191647"/>
                  <a:gd name="connsiteY32" fmla="*/ 159372 h 2866152"/>
                  <a:gd name="connsiteX33" fmla="*/ 698045 w 3191647"/>
                  <a:gd name="connsiteY33" fmla="*/ 137034 h 2866152"/>
                  <a:gd name="connsiteX34" fmla="*/ 700612 w 3191647"/>
                  <a:gd name="connsiteY34" fmla="*/ 132303 h 2866152"/>
                  <a:gd name="connsiteX35" fmla="*/ 707202 w 3191647"/>
                  <a:gd name="connsiteY35" fmla="*/ 124316 h 2866152"/>
                  <a:gd name="connsiteX36" fmla="*/ 717478 w 3191647"/>
                  <a:gd name="connsiteY36" fmla="*/ 110046 h 2866152"/>
                  <a:gd name="connsiteX37" fmla="*/ 723796 w 3191647"/>
                  <a:gd name="connsiteY37" fmla="*/ 104204 h 2866152"/>
                  <a:gd name="connsiteX38" fmla="*/ 737255 w 3191647"/>
                  <a:gd name="connsiteY38" fmla="*/ 87892 h 2866152"/>
                  <a:gd name="connsiteX39" fmla="*/ 949445 w 3191647"/>
                  <a:gd name="connsiteY39" fmla="*/ 0 h 286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191647" h="2866152">
                    <a:moveTo>
                      <a:pt x="949445" y="0"/>
                    </a:moveTo>
                    <a:lnTo>
                      <a:pt x="2234352" y="0"/>
                    </a:lnTo>
                    <a:cubicBezTo>
                      <a:pt x="2296501" y="0"/>
                      <a:pt x="2354237" y="18893"/>
                      <a:pt x="2402131" y="51249"/>
                    </a:cubicBezTo>
                    <a:lnTo>
                      <a:pt x="2409685" y="57482"/>
                    </a:lnTo>
                    <a:lnTo>
                      <a:pt x="2430115" y="70005"/>
                    </a:lnTo>
                    <a:cubicBezTo>
                      <a:pt x="2461216" y="93504"/>
                      <a:pt x="2488224" y="123489"/>
                      <a:pt x="2508940" y="159371"/>
                    </a:cubicBezTo>
                    <a:lnTo>
                      <a:pt x="3151394" y="1272133"/>
                    </a:lnTo>
                    <a:cubicBezTo>
                      <a:pt x="3192826" y="1343897"/>
                      <a:pt x="3201249" y="1425660"/>
                      <a:pt x="3181372" y="1499841"/>
                    </a:cubicBezTo>
                    <a:lnTo>
                      <a:pt x="3172981" y="1522315"/>
                    </a:lnTo>
                    <a:lnTo>
                      <a:pt x="3170003" y="1535472"/>
                    </a:lnTo>
                    <a:cubicBezTo>
                      <a:pt x="3163697" y="1554388"/>
                      <a:pt x="3155402" y="1572954"/>
                      <a:pt x="3145044" y="1590895"/>
                    </a:cubicBezTo>
                    <a:lnTo>
                      <a:pt x="2502590" y="2703657"/>
                    </a:lnTo>
                    <a:lnTo>
                      <a:pt x="2488794" y="2722817"/>
                    </a:lnTo>
                    <a:lnTo>
                      <a:pt x="2482806" y="2733849"/>
                    </a:lnTo>
                    <a:lnTo>
                      <a:pt x="2467439" y="2752474"/>
                    </a:lnTo>
                    <a:lnTo>
                      <a:pt x="2467072" y="2752984"/>
                    </a:lnTo>
                    <a:lnTo>
                      <a:pt x="2466846" y="2753192"/>
                    </a:lnTo>
                    <a:lnTo>
                      <a:pt x="2446163" y="2778260"/>
                    </a:lnTo>
                    <a:cubicBezTo>
                      <a:pt x="2391859" y="2832565"/>
                      <a:pt x="2316839" y="2866152"/>
                      <a:pt x="2233973" y="2866152"/>
                    </a:cubicBezTo>
                    <a:lnTo>
                      <a:pt x="949066" y="2866152"/>
                    </a:lnTo>
                    <a:cubicBezTo>
                      <a:pt x="845484" y="2866152"/>
                      <a:pt x="754160" y="2813671"/>
                      <a:pt x="700233" y="2733849"/>
                    </a:cubicBezTo>
                    <a:lnTo>
                      <a:pt x="689623" y="2714300"/>
                    </a:lnTo>
                    <a:lnTo>
                      <a:pt x="681960" y="2703658"/>
                    </a:lnTo>
                    <a:lnTo>
                      <a:pt x="39506" y="1590896"/>
                    </a:lnTo>
                    <a:cubicBezTo>
                      <a:pt x="18789" y="1555014"/>
                      <a:pt x="6326" y="1516632"/>
                      <a:pt x="1526" y="1477948"/>
                    </a:cubicBezTo>
                    <a:lnTo>
                      <a:pt x="720" y="1447354"/>
                    </a:lnTo>
                    <a:lnTo>
                      <a:pt x="0" y="1443059"/>
                    </a:lnTo>
                    <a:lnTo>
                      <a:pt x="303" y="1431516"/>
                    </a:lnTo>
                    <a:lnTo>
                      <a:pt x="0" y="1419970"/>
                    </a:lnTo>
                    <a:lnTo>
                      <a:pt x="720" y="1415675"/>
                    </a:lnTo>
                    <a:lnTo>
                      <a:pt x="1526" y="1385081"/>
                    </a:lnTo>
                    <a:cubicBezTo>
                      <a:pt x="6326" y="1346398"/>
                      <a:pt x="18789" y="1308016"/>
                      <a:pt x="39506" y="1272134"/>
                    </a:cubicBezTo>
                    <a:lnTo>
                      <a:pt x="681960" y="159372"/>
                    </a:lnTo>
                    <a:lnTo>
                      <a:pt x="698045" y="137034"/>
                    </a:lnTo>
                    <a:lnTo>
                      <a:pt x="700612" y="132303"/>
                    </a:lnTo>
                    <a:lnTo>
                      <a:pt x="707202" y="124316"/>
                    </a:lnTo>
                    <a:lnTo>
                      <a:pt x="717478" y="110046"/>
                    </a:lnTo>
                    <a:lnTo>
                      <a:pt x="723796" y="104204"/>
                    </a:lnTo>
                    <a:lnTo>
                      <a:pt x="737255" y="87892"/>
                    </a:lnTo>
                    <a:cubicBezTo>
                      <a:pt x="791559" y="33588"/>
                      <a:pt x="866580" y="0"/>
                      <a:pt x="949445" y="0"/>
                    </a:cubicBezTo>
                    <a:close/>
                  </a:path>
                </a:pathLst>
              </a:custGeom>
              <a:grpFill/>
              <a:ln w="254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0E0E0"/>
                    </a:gs>
                  </a:gsLst>
                  <a:lin ang="5400000" scaled="1"/>
                </a:gradFill>
              </a:ln>
              <a:effectLst>
                <a:outerShdw blurRad="571500" dist="342900" dir="228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15004" y="2874"/>
              <a:ext cx="2800" cy="3598"/>
              <a:chOff x="1158975" y="2341804"/>
              <a:chExt cx="1459944" cy="1620600"/>
            </a:xfrm>
            <a:blipFill>
              <a:blip r:embed="rId6"/>
              <a:stretch>
                <a:fillRect/>
              </a:stretch>
            </a:blipFill>
            <a:effectLst>
              <a:outerShdw blurRad="431800" dist="203200" dir="2700000" algn="tl" rotWithShape="0">
                <a:prstClr val="black">
                  <a:alpha val="27000"/>
                </a:prstClr>
              </a:outerShdw>
            </a:effectLst>
          </p:grpSpPr>
          <p:pic>
            <p:nvPicPr>
              <p:cNvPr id="75" name="图片 7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50" t="4527" r="22465"/>
              <a:stretch>
                <a:fillRect/>
              </a:stretch>
            </p:blipFill>
            <p:spPr>
              <a:xfrm>
                <a:off x="1158975" y="2341804"/>
                <a:ext cx="1455326" cy="1620600"/>
              </a:xfrm>
              <a:custGeom>
                <a:avLst/>
                <a:gdLst>
                  <a:gd name="connsiteX0" fmla="*/ 722594 w 1455326"/>
                  <a:gd name="connsiteY0" fmla="*/ 0 h 1620600"/>
                  <a:gd name="connsiteX1" fmla="*/ 728455 w 1455326"/>
                  <a:gd name="connsiteY1" fmla="*/ 154 h 1620600"/>
                  <a:gd name="connsiteX2" fmla="*/ 734318 w 1455326"/>
                  <a:gd name="connsiteY2" fmla="*/ 0 h 1620600"/>
                  <a:gd name="connsiteX3" fmla="*/ 736499 w 1455326"/>
                  <a:gd name="connsiteY3" fmla="*/ 366 h 1620600"/>
                  <a:gd name="connsiteX4" fmla="*/ 752033 w 1455326"/>
                  <a:gd name="connsiteY4" fmla="*/ 775 h 1620600"/>
                  <a:gd name="connsiteX5" fmla="*/ 809383 w 1455326"/>
                  <a:gd name="connsiteY5" fmla="*/ 20060 h 1620600"/>
                  <a:gd name="connsiteX6" fmla="*/ 1374403 w 1455326"/>
                  <a:gd name="connsiteY6" fmla="*/ 346274 h 1620600"/>
                  <a:gd name="connsiteX7" fmla="*/ 1385745 w 1455326"/>
                  <a:gd name="connsiteY7" fmla="*/ 354442 h 1620600"/>
                  <a:gd name="connsiteX8" fmla="*/ 1388148 w 1455326"/>
                  <a:gd name="connsiteY8" fmla="*/ 355745 h 1620600"/>
                  <a:gd name="connsiteX9" fmla="*/ 1392203 w 1455326"/>
                  <a:gd name="connsiteY9" fmla="*/ 359091 h 1620600"/>
                  <a:gd name="connsiteX10" fmla="*/ 1399449 w 1455326"/>
                  <a:gd name="connsiteY10" fmla="*/ 364309 h 1620600"/>
                  <a:gd name="connsiteX11" fmla="*/ 1402415 w 1455326"/>
                  <a:gd name="connsiteY11" fmla="*/ 367517 h 1620600"/>
                  <a:gd name="connsiteX12" fmla="*/ 1410698 w 1455326"/>
                  <a:gd name="connsiteY12" fmla="*/ 374351 h 1620600"/>
                  <a:gd name="connsiteX13" fmla="*/ 1455326 w 1455326"/>
                  <a:gd name="connsiteY13" fmla="*/ 482093 h 1620600"/>
                  <a:gd name="connsiteX14" fmla="*/ 1455326 w 1455326"/>
                  <a:gd name="connsiteY14" fmla="*/ 1134521 h 1620600"/>
                  <a:gd name="connsiteX15" fmla="*/ 1429304 w 1455326"/>
                  <a:gd name="connsiteY15" fmla="*/ 1219713 h 1620600"/>
                  <a:gd name="connsiteX16" fmla="*/ 1426139 w 1455326"/>
                  <a:gd name="connsiteY16" fmla="*/ 1223549 h 1620600"/>
                  <a:gd name="connsiteX17" fmla="*/ 1419780 w 1455326"/>
                  <a:gd name="connsiteY17" fmla="*/ 1233922 h 1620600"/>
                  <a:gd name="connsiteX18" fmla="*/ 1374403 w 1455326"/>
                  <a:gd name="connsiteY18" fmla="*/ 1273947 h 1620600"/>
                  <a:gd name="connsiteX19" fmla="*/ 809384 w 1455326"/>
                  <a:gd name="connsiteY19" fmla="*/ 1600161 h 1620600"/>
                  <a:gd name="connsiteX20" fmla="*/ 693762 w 1455326"/>
                  <a:gd name="connsiteY20" fmla="*/ 1615383 h 1620600"/>
                  <a:gd name="connsiteX21" fmla="*/ 682351 w 1455326"/>
                  <a:gd name="connsiteY21" fmla="*/ 1611122 h 1620600"/>
                  <a:gd name="connsiteX22" fmla="*/ 675670 w 1455326"/>
                  <a:gd name="connsiteY22" fmla="*/ 1609610 h 1620600"/>
                  <a:gd name="connsiteX23" fmla="*/ 647528 w 1455326"/>
                  <a:gd name="connsiteY23" fmla="*/ 1596937 h 1620600"/>
                  <a:gd name="connsiteX24" fmla="*/ 82509 w 1455326"/>
                  <a:gd name="connsiteY24" fmla="*/ 1270723 h 1620600"/>
                  <a:gd name="connsiteX25" fmla="*/ 72780 w 1455326"/>
                  <a:gd name="connsiteY25" fmla="*/ 1263717 h 1620600"/>
                  <a:gd name="connsiteX26" fmla="*/ 67179 w 1455326"/>
                  <a:gd name="connsiteY26" fmla="*/ 1260677 h 1620600"/>
                  <a:gd name="connsiteX27" fmla="*/ 57722 w 1455326"/>
                  <a:gd name="connsiteY27" fmla="*/ 1252874 h 1620600"/>
                  <a:gd name="connsiteX28" fmla="*/ 57463 w 1455326"/>
                  <a:gd name="connsiteY28" fmla="*/ 1252688 h 1620600"/>
                  <a:gd name="connsiteX29" fmla="*/ 57357 w 1455326"/>
                  <a:gd name="connsiteY29" fmla="*/ 1252573 h 1620600"/>
                  <a:gd name="connsiteX30" fmla="*/ 44628 w 1455326"/>
                  <a:gd name="connsiteY30" fmla="*/ 1242071 h 1620600"/>
                  <a:gd name="connsiteX31" fmla="*/ 0 w 1455326"/>
                  <a:gd name="connsiteY31" fmla="*/ 1134329 h 1620600"/>
                  <a:gd name="connsiteX32" fmla="*/ 0 w 1455326"/>
                  <a:gd name="connsiteY32" fmla="*/ 481901 h 1620600"/>
                  <a:gd name="connsiteX33" fmla="*/ 67179 w 1455326"/>
                  <a:gd name="connsiteY33" fmla="*/ 355552 h 1620600"/>
                  <a:gd name="connsiteX34" fmla="*/ 77105 w 1455326"/>
                  <a:gd name="connsiteY34" fmla="*/ 350165 h 1620600"/>
                  <a:gd name="connsiteX35" fmla="*/ 82509 w 1455326"/>
                  <a:gd name="connsiteY35" fmla="*/ 346274 h 1620600"/>
                  <a:gd name="connsiteX36" fmla="*/ 647528 w 1455326"/>
                  <a:gd name="connsiteY36" fmla="*/ 20060 h 1620600"/>
                  <a:gd name="connsiteX37" fmla="*/ 704879 w 1455326"/>
                  <a:gd name="connsiteY37" fmla="*/ 775 h 1620600"/>
                  <a:gd name="connsiteX38" fmla="*/ 720413 w 1455326"/>
                  <a:gd name="connsiteY38" fmla="*/ 366 h 162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55326" h="1620600">
                    <a:moveTo>
                      <a:pt x="722594" y="0"/>
                    </a:moveTo>
                    <a:lnTo>
                      <a:pt x="728455" y="154"/>
                    </a:lnTo>
                    <a:lnTo>
                      <a:pt x="734318" y="0"/>
                    </a:lnTo>
                    <a:lnTo>
                      <a:pt x="736499" y="366"/>
                    </a:lnTo>
                    <a:lnTo>
                      <a:pt x="752033" y="775"/>
                    </a:lnTo>
                    <a:cubicBezTo>
                      <a:pt x="771675" y="3212"/>
                      <a:pt x="791164" y="9540"/>
                      <a:pt x="809383" y="20060"/>
                    </a:cubicBezTo>
                    <a:lnTo>
                      <a:pt x="1374403" y="346274"/>
                    </a:lnTo>
                    <a:lnTo>
                      <a:pt x="1385745" y="354442"/>
                    </a:lnTo>
                    <a:lnTo>
                      <a:pt x="1388148" y="355745"/>
                    </a:lnTo>
                    <a:lnTo>
                      <a:pt x="1392203" y="359091"/>
                    </a:lnTo>
                    <a:lnTo>
                      <a:pt x="1399449" y="364309"/>
                    </a:lnTo>
                    <a:lnTo>
                      <a:pt x="1402415" y="367517"/>
                    </a:lnTo>
                    <a:lnTo>
                      <a:pt x="1410698" y="374351"/>
                    </a:lnTo>
                    <a:cubicBezTo>
                      <a:pt x="1438271" y="401924"/>
                      <a:pt x="1455326" y="440017"/>
                      <a:pt x="1455326" y="482093"/>
                    </a:cubicBezTo>
                    <a:lnTo>
                      <a:pt x="1455326" y="1134521"/>
                    </a:lnTo>
                    <a:cubicBezTo>
                      <a:pt x="1455326" y="1166078"/>
                      <a:pt x="1445733" y="1195394"/>
                      <a:pt x="1429304" y="1219713"/>
                    </a:cubicBezTo>
                    <a:lnTo>
                      <a:pt x="1426139" y="1223549"/>
                    </a:lnTo>
                    <a:lnTo>
                      <a:pt x="1419780" y="1233922"/>
                    </a:lnTo>
                    <a:cubicBezTo>
                      <a:pt x="1407848" y="1249714"/>
                      <a:pt x="1392623" y="1263428"/>
                      <a:pt x="1374403" y="1273947"/>
                    </a:cubicBezTo>
                    <a:lnTo>
                      <a:pt x="809384" y="1600161"/>
                    </a:lnTo>
                    <a:cubicBezTo>
                      <a:pt x="772945" y="1621199"/>
                      <a:pt x="731429" y="1625476"/>
                      <a:pt x="693762" y="1615383"/>
                    </a:cubicBezTo>
                    <a:lnTo>
                      <a:pt x="682351" y="1611122"/>
                    </a:lnTo>
                    <a:lnTo>
                      <a:pt x="675670" y="1609610"/>
                    </a:lnTo>
                    <a:cubicBezTo>
                      <a:pt x="666065" y="1606408"/>
                      <a:pt x="656638" y="1602196"/>
                      <a:pt x="647528" y="1596937"/>
                    </a:cubicBezTo>
                    <a:lnTo>
                      <a:pt x="82509" y="1270723"/>
                    </a:lnTo>
                    <a:lnTo>
                      <a:pt x="72780" y="1263717"/>
                    </a:lnTo>
                    <a:lnTo>
                      <a:pt x="67179" y="1260677"/>
                    </a:lnTo>
                    <a:lnTo>
                      <a:pt x="57722" y="1252874"/>
                    </a:lnTo>
                    <a:lnTo>
                      <a:pt x="57463" y="1252688"/>
                    </a:lnTo>
                    <a:lnTo>
                      <a:pt x="57357" y="1252573"/>
                    </a:lnTo>
                    <a:lnTo>
                      <a:pt x="44628" y="1242071"/>
                    </a:lnTo>
                    <a:cubicBezTo>
                      <a:pt x="17054" y="1214497"/>
                      <a:pt x="0" y="1176405"/>
                      <a:pt x="0" y="1134329"/>
                    </a:cubicBezTo>
                    <a:lnTo>
                      <a:pt x="0" y="481901"/>
                    </a:lnTo>
                    <a:cubicBezTo>
                      <a:pt x="0" y="429306"/>
                      <a:pt x="26648" y="382935"/>
                      <a:pt x="67179" y="355552"/>
                    </a:cubicBezTo>
                    <a:lnTo>
                      <a:pt x="77105" y="350165"/>
                    </a:lnTo>
                    <a:lnTo>
                      <a:pt x="82509" y="346274"/>
                    </a:lnTo>
                    <a:lnTo>
                      <a:pt x="647528" y="20060"/>
                    </a:lnTo>
                    <a:cubicBezTo>
                      <a:pt x="665747" y="9540"/>
                      <a:pt x="685236" y="3212"/>
                      <a:pt x="704879" y="775"/>
                    </a:cubicBezTo>
                    <a:lnTo>
                      <a:pt x="720413" y="366"/>
                    </a:lnTo>
                    <a:close/>
                  </a:path>
                </a:pathLst>
              </a:custGeom>
              <a:grpFill/>
            </p:spPr>
          </p:pic>
          <p:sp>
            <p:nvSpPr>
              <p:cNvPr id="76" name="任意多边形 75"/>
              <p:cNvSpPr/>
              <p:nvPr/>
            </p:nvSpPr>
            <p:spPr>
              <a:xfrm rot="5400000">
                <a:off x="1080956" y="2424441"/>
                <a:ext cx="1620600" cy="1455326"/>
              </a:xfrm>
              <a:custGeom>
                <a:avLst/>
                <a:gdLst>
                  <a:gd name="connsiteX0" fmla="*/ 949445 w 3191647"/>
                  <a:gd name="connsiteY0" fmla="*/ 0 h 2866152"/>
                  <a:gd name="connsiteX1" fmla="*/ 2234352 w 3191647"/>
                  <a:gd name="connsiteY1" fmla="*/ 0 h 2866152"/>
                  <a:gd name="connsiteX2" fmla="*/ 2402131 w 3191647"/>
                  <a:gd name="connsiteY2" fmla="*/ 51249 h 2866152"/>
                  <a:gd name="connsiteX3" fmla="*/ 2409685 w 3191647"/>
                  <a:gd name="connsiteY3" fmla="*/ 57482 h 2866152"/>
                  <a:gd name="connsiteX4" fmla="*/ 2430115 w 3191647"/>
                  <a:gd name="connsiteY4" fmla="*/ 70005 h 2866152"/>
                  <a:gd name="connsiteX5" fmla="*/ 2508940 w 3191647"/>
                  <a:gd name="connsiteY5" fmla="*/ 159371 h 2866152"/>
                  <a:gd name="connsiteX6" fmla="*/ 3151394 w 3191647"/>
                  <a:gd name="connsiteY6" fmla="*/ 1272133 h 2866152"/>
                  <a:gd name="connsiteX7" fmla="*/ 3181372 w 3191647"/>
                  <a:gd name="connsiteY7" fmla="*/ 1499841 h 2866152"/>
                  <a:gd name="connsiteX8" fmla="*/ 3172981 w 3191647"/>
                  <a:gd name="connsiteY8" fmla="*/ 1522315 h 2866152"/>
                  <a:gd name="connsiteX9" fmla="*/ 3170003 w 3191647"/>
                  <a:gd name="connsiteY9" fmla="*/ 1535472 h 2866152"/>
                  <a:gd name="connsiteX10" fmla="*/ 3145044 w 3191647"/>
                  <a:gd name="connsiteY10" fmla="*/ 1590895 h 2866152"/>
                  <a:gd name="connsiteX11" fmla="*/ 2502590 w 3191647"/>
                  <a:gd name="connsiteY11" fmla="*/ 2703657 h 2866152"/>
                  <a:gd name="connsiteX12" fmla="*/ 2488794 w 3191647"/>
                  <a:gd name="connsiteY12" fmla="*/ 2722817 h 2866152"/>
                  <a:gd name="connsiteX13" fmla="*/ 2482806 w 3191647"/>
                  <a:gd name="connsiteY13" fmla="*/ 2733849 h 2866152"/>
                  <a:gd name="connsiteX14" fmla="*/ 2467439 w 3191647"/>
                  <a:gd name="connsiteY14" fmla="*/ 2752474 h 2866152"/>
                  <a:gd name="connsiteX15" fmla="*/ 2467072 w 3191647"/>
                  <a:gd name="connsiteY15" fmla="*/ 2752984 h 2866152"/>
                  <a:gd name="connsiteX16" fmla="*/ 2466846 w 3191647"/>
                  <a:gd name="connsiteY16" fmla="*/ 2753192 h 2866152"/>
                  <a:gd name="connsiteX17" fmla="*/ 2446163 w 3191647"/>
                  <a:gd name="connsiteY17" fmla="*/ 2778260 h 2866152"/>
                  <a:gd name="connsiteX18" fmla="*/ 2233973 w 3191647"/>
                  <a:gd name="connsiteY18" fmla="*/ 2866152 h 2866152"/>
                  <a:gd name="connsiteX19" fmla="*/ 949066 w 3191647"/>
                  <a:gd name="connsiteY19" fmla="*/ 2866152 h 2866152"/>
                  <a:gd name="connsiteX20" fmla="*/ 700233 w 3191647"/>
                  <a:gd name="connsiteY20" fmla="*/ 2733849 h 2866152"/>
                  <a:gd name="connsiteX21" fmla="*/ 689623 w 3191647"/>
                  <a:gd name="connsiteY21" fmla="*/ 2714300 h 2866152"/>
                  <a:gd name="connsiteX22" fmla="*/ 681960 w 3191647"/>
                  <a:gd name="connsiteY22" fmla="*/ 2703658 h 2866152"/>
                  <a:gd name="connsiteX23" fmla="*/ 39506 w 3191647"/>
                  <a:gd name="connsiteY23" fmla="*/ 1590896 h 2866152"/>
                  <a:gd name="connsiteX24" fmla="*/ 1526 w 3191647"/>
                  <a:gd name="connsiteY24" fmla="*/ 1477948 h 2866152"/>
                  <a:gd name="connsiteX25" fmla="*/ 720 w 3191647"/>
                  <a:gd name="connsiteY25" fmla="*/ 1447354 h 2866152"/>
                  <a:gd name="connsiteX26" fmla="*/ 0 w 3191647"/>
                  <a:gd name="connsiteY26" fmla="*/ 1443059 h 2866152"/>
                  <a:gd name="connsiteX27" fmla="*/ 303 w 3191647"/>
                  <a:gd name="connsiteY27" fmla="*/ 1431516 h 2866152"/>
                  <a:gd name="connsiteX28" fmla="*/ 0 w 3191647"/>
                  <a:gd name="connsiteY28" fmla="*/ 1419970 h 2866152"/>
                  <a:gd name="connsiteX29" fmla="*/ 720 w 3191647"/>
                  <a:gd name="connsiteY29" fmla="*/ 1415675 h 2866152"/>
                  <a:gd name="connsiteX30" fmla="*/ 1526 w 3191647"/>
                  <a:gd name="connsiteY30" fmla="*/ 1385081 h 2866152"/>
                  <a:gd name="connsiteX31" fmla="*/ 39506 w 3191647"/>
                  <a:gd name="connsiteY31" fmla="*/ 1272134 h 2866152"/>
                  <a:gd name="connsiteX32" fmla="*/ 681960 w 3191647"/>
                  <a:gd name="connsiteY32" fmla="*/ 159372 h 2866152"/>
                  <a:gd name="connsiteX33" fmla="*/ 698045 w 3191647"/>
                  <a:gd name="connsiteY33" fmla="*/ 137034 h 2866152"/>
                  <a:gd name="connsiteX34" fmla="*/ 700612 w 3191647"/>
                  <a:gd name="connsiteY34" fmla="*/ 132303 h 2866152"/>
                  <a:gd name="connsiteX35" fmla="*/ 707202 w 3191647"/>
                  <a:gd name="connsiteY35" fmla="*/ 124316 h 2866152"/>
                  <a:gd name="connsiteX36" fmla="*/ 717478 w 3191647"/>
                  <a:gd name="connsiteY36" fmla="*/ 110046 h 2866152"/>
                  <a:gd name="connsiteX37" fmla="*/ 723796 w 3191647"/>
                  <a:gd name="connsiteY37" fmla="*/ 104204 h 2866152"/>
                  <a:gd name="connsiteX38" fmla="*/ 737255 w 3191647"/>
                  <a:gd name="connsiteY38" fmla="*/ 87892 h 2866152"/>
                  <a:gd name="connsiteX39" fmla="*/ 949445 w 3191647"/>
                  <a:gd name="connsiteY39" fmla="*/ 0 h 2866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191647" h="2866152">
                    <a:moveTo>
                      <a:pt x="949445" y="0"/>
                    </a:moveTo>
                    <a:lnTo>
                      <a:pt x="2234352" y="0"/>
                    </a:lnTo>
                    <a:cubicBezTo>
                      <a:pt x="2296501" y="0"/>
                      <a:pt x="2354237" y="18893"/>
                      <a:pt x="2402131" y="51249"/>
                    </a:cubicBezTo>
                    <a:lnTo>
                      <a:pt x="2409685" y="57482"/>
                    </a:lnTo>
                    <a:lnTo>
                      <a:pt x="2430115" y="70005"/>
                    </a:lnTo>
                    <a:cubicBezTo>
                      <a:pt x="2461216" y="93504"/>
                      <a:pt x="2488224" y="123489"/>
                      <a:pt x="2508940" y="159371"/>
                    </a:cubicBezTo>
                    <a:lnTo>
                      <a:pt x="3151394" y="1272133"/>
                    </a:lnTo>
                    <a:cubicBezTo>
                      <a:pt x="3192826" y="1343897"/>
                      <a:pt x="3201249" y="1425660"/>
                      <a:pt x="3181372" y="1499841"/>
                    </a:cubicBezTo>
                    <a:lnTo>
                      <a:pt x="3172981" y="1522315"/>
                    </a:lnTo>
                    <a:lnTo>
                      <a:pt x="3170003" y="1535472"/>
                    </a:lnTo>
                    <a:cubicBezTo>
                      <a:pt x="3163697" y="1554388"/>
                      <a:pt x="3155402" y="1572954"/>
                      <a:pt x="3145044" y="1590895"/>
                    </a:cubicBezTo>
                    <a:lnTo>
                      <a:pt x="2502590" y="2703657"/>
                    </a:lnTo>
                    <a:lnTo>
                      <a:pt x="2488794" y="2722817"/>
                    </a:lnTo>
                    <a:lnTo>
                      <a:pt x="2482806" y="2733849"/>
                    </a:lnTo>
                    <a:lnTo>
                      <a:pt x="2467439" y="2752474"/>
                    </a:lnTo>
                    <a:lnTo>
                      <a:pt x="2467072" y="2752984"/>
                    </a:lnTo>
                    <a:lnTo>
                      <a:pt x="2466846" y="2753192"/>
                    </a:lnTo>
                    <a:lnTo>
                      <a:pt x="2446163" y="2778260"/>
                    </a:lnTo>
                    <a:cubicBezTo>
                      <a:pt x="2391859" y="2832565"/>
                      <a:pt x="2316839" y="2866152"/>
                      <a:pt x="2233973" y="2866152"/>
                    </a:cubicBezTo>
                    <a:lnTo>
                      <a:pt x="949066" y="2866152"/>
                    </a:lnTo>
                    <a:cubicBezTo>
                      <a:pt x="845484" y="2866152"/>
                      <a:pt x="754160" y="2813671"/>
                      <a:pt x="700233" y="2733849"/>
                    </a:cubicBezTo>
                    <a:lnTo>
                      <a:pt x="689623" y="2714300"/>
                    </a:lnTo>
                    <a:lnTo>
                      <a:pt x="681960" y="2703658"/>
                    </a:lnTo>
                    <a:lnTo>
                      <a:pt x="39506" y="1590896"/>
                    </a:lnTo>
                    <a:cubicBezTo>
                      <a:pt x="18789" y="1555014"/>
                      <a:pt x="6326" y="1516632"/>
                      <a:pt x="1526" y="1477948"/>
                    </a:cubicBezTo>
                    <a:lnTo>
                      <a:pt x="720" y="1447354"/>
                    </a:lnTo>
                    <a:lnTo>
                      <a:pt x="0" y="1443059"/>
                    </a:lnTo>
                    <a:lnTo>
                      <a:pt x="303" y="1431516"/>
                    </a:lnTo>
                    <a:lnTo>
                      <a:pt x="0" y="1419970"/>
                    </a:lnTo>
                    <a:lnTo>
                      <a:pt x="720" y="1415675"/>
                    </a:lnTo>
                    <a:lnTo>
                      <a:pt x="1526" y="1385081"/>
                    </a:lnTo>
                    <a:cubicBezTo>
                      <a:pt x="6326" y="1346398"/>
                      <a:pt x="18789" y="1308016"/>
                      <a:pt x="39506" y="1272134"/>
                    </a:cubicBezTo>
                    <a:lnTo>
                      <a:pt x="681960" y="159372"/>
                    </a:lnTo>
                    <a:lnTo>
                      <a:pt x="698045" y="137034"/>
                    </a:lnTo>
                    <a:lnTo>
                      <a:pt x="700612" y="132303"/>
                    </a:lnTo>
                    <a:lnTo>
                      <a:pt x="707202" y="124316"/>
                    </a:lnTo>
                    <a:lnTo>
                      <a:pt x="717478" y="110046"/>
                    </a:lnTo>
                    <a:lnTo>
                      <a:pt x="723796" y="104204"/>
                    </a:lnTo>
                    <a:lnTo>
                      <a:pt x="737255" y="87892"/>
                    </a:lnTo>
                    <a:cubicBezTo>
                      <a:pt x="791559" y="33588"/>
                      <a:pt x="866580" y="0"/>
                      <a:pt x="949445" y="0"/>
                    </a:cubicBezTo>
                    <a:close/>
                  </a:path>
                </a:pathLst>
              </a:custGeom>
              <a:grpFill/>
              <a:ln w="254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0E0E0"/>
                    </a:gs>
                  </a:gsLst>
                  <a:lin ang="5400000" scaled="1"/>
                </a:gradFill>
              </a:ln>
              <a:effectLst>
                <a:outerShdw blurRad="571500" dist="342900" dir="228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16535" y="4705985"/>
            <a:ext cx="9014595" cy="1595732"/>
            <a:chOff x="1622" y="7257"/>
            <a:chExt cx="13352" cy="2554"/>
          </a:xfrm>
        </p:grpSpPr>
        <p:pic>
          <p:nvPicPr>
            <p:cNvPr id="6" name="图片 5" descr="FCC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622" y="7984"/>
              <a:ext cx="680" cy="454"/>
            </a:xfrm>
            <a:prstGeom prst="rect">
              <a:avLst/>
            </a:prstGeom>
          </p:spPr>
        </p:pic>
        <p:pic>
          <p:nvPicPr>
            <p:cNvPr id="10" name="图片 9" descr="TUV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624" y="8662"/>
              <a:ext cx="680" cy="454"/>
            </a:xfrm>
            <a:prstGeom prst="rect">
              <a:avLst/>
            </a:prstGeom>
          </p:spPr>
        </p:pic>
        <p:pic>
          <p:nvPicPr>
            <p:cNvPr id="12" name="图片 11" descr="Sony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7681" y="9357"/>
              <a:ext cx="680" cy="454"/>
            </a:xfrm>
            <a:prstGeom prst="rect">
              <a:avLst/>
            </a:prstGeom>
          </p:spPr>
        </p:pic>
        <p:pic>
          <p:nvPicPr>
            <p:cNvPr id="17" name="图片 16" descr="CNAS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624" y="7257"/>
              <a:ext cx="680" cy="454"/>
            </a:xfrm>
            <a:prstGeom prst="rect">
              <a:avLst/>
            </a:prstGeom>
          </p:spPr>
        </p:pic>
        <p:pic>
          <p:nvPicPr>
            <p:cNvPr id="18" name="图片 17" descr="A2LA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7681" y="7257"/>
              <a:ext cx="680" cy="454"/>
            </a:xfrm>
            <a:prstGeom prst="rect">
              <a:avLst/>
            </a:prstGeom>
          </p:spPr>
        </p:pic>
        <p:pic>
          <p:nvPicPr>
            <p:cNvPr id="19" name="图片 18" descr="1559035094(1)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7681" y="7984"/>
              <a:ext cx="680" cy="454"/>
            </a:xfrm>
            <a:prstGeom prst="rect">
              <a:avLst/>
            </a:prstGeom>
          </p:spPr>
        </p:pic>
        <p:pic>
          <p:nvPicPr>
            <p:cNvPr id="20" name="图片 19" descr="intertec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7681" y="8662"/>
              <a:ext cx="680" cy="454"/>
            </a:xfrm>
            <a:prstGeom prst="rect">
              <a:avLst/>
            </a:prstGeom>
          </p:spPr>
        </p:pic>
        <p:pic>
          <p:nvPicPr>
            <p:cNvPr id="21" name="图片 20" descr="Japan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1622" y="9357"/>
              <a:ext cx="680" cy="454"/>
            </a:xfrm>
            <a:prstGeom prst="rect">
              <a:avLst/>
            </a:prstGeom>
          </p:spPr>
        </p:pic>
        <p:pic>
          <p:nvPicPr>
            <p:cNvPr id="22" name="图片 21" descr="ZEBRA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14285" y="9302"/>
              <a:ext cx="680" cy="454"/>
            </a:xfrm>
            <a:prstGeom prst="rect">
              <a:avLst/>
            </a:prstGeom>
          </p:spPr>
        </p:pic>
        <p:pic>
          <p:nvPicPr>
            <p:cNvPr id="23" name="图片 22" descr="CMA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14294" y="7257"/>
              <a:ext cx="680" cy="454"/>
            </a:xfrm>
            <a:prstGeom prst="rect">
              <a:avLst/>
            </a:prstGeom>
          </p:spPr>
        </p:pic>
        <p:pic>
          <p:nvPicPr>
            <p:cNvPr id="26" name="图片 25" descr="SABS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14285" y="7955"/>
              <a:ext cx="680" cy="4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34315"/>
            <a:ext cx="667321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电磁兼容（EMC）实验室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8650" y="3773804"/>
            <a:ext cx="4432573" cy="1115695"/>
          </a:xfrm>
          <a:prstGeom prst="rect">
            <a:avLst/>
          </a:prstGeom>
          <a:solidFill>
            <a:srgbClr val="479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05" rtlCol="0" anchor="ctr"/>
          <a:lstStyle/>
          <a:p>
            <a:pPr algn="l" eaLnBrk="1" latinLnBrk="0" hangingPunct="1">
              <a:lnSpc>
                <a:spcPts val="1800"/>
              </a:lnSpc>
            </a:pPr>
            <a:r>
              <a:rPr 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检测产品范围：</a:t>
            </a:r>
            <a:endParaRPr 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l" eaLnBrk="1" latinLnBrk="0" hangingPunct="1">
              <a:lnSpc>
                <a:spcPts val="1800"/>
              </a:lnSpc>
            </a:pPr>
            <a:r>
              <a:rPr lang="zh-CN" alt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■ </a:t>
            </a:r>
            <a:r>
              <a:rPr lang="en-US" sz="12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信息技术产品</a:t>
            </a:r>
            <a:r>
              <a:rPr 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</a:t>
            </a:r>
            <a:r>
              <a:rPr lang="zh-CN" alt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■ </a:t>
            </a:r>
            <a:r>
              <a:rPr lang="en-US" sz="12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音视频产品</a:t>
            </a:r>
            <a:r>
              <a:rPr 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</a:t>
            </a:r>
            <a:r>
              <a:rPr lang="zh-CN" alt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■ </a:t>
            </a:r>
            <a:r>
              <a:rPr 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灯具照明产品 </a:t>
            </a:r>
            <a:endParaRPr lang="en-US" sz="12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l" eaLnBrk="1" latinLnBrk="0" hangingPunct="1">
              <a:lnSpc>
                <a:spcPts val="1800"/>
              </a:lnSpc>
            </a:pPr>
            <a:r>
              <a:rPr lang="zh-CN" alt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■ </a:t>
            </a:r>
            <a:r>
              <a:rPr lang="en-US" sz="12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汽车电子产品</a:t>
            </a:r>
            <a:r>
              <a:rPr 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</a:t>
            </a:r>
            <a:r>
              <a:rPr lang="zh-CN" alt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■ </a:t>
            </a:r>
            <a:r>
              <a:rPr lang="en-US" sz="12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无线与通讯产品</a:t>
            </a:r>
            <a:r>
              <a:rPr 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■ </a:t>
            </a:r>
            <a:r>
              <a:rPr 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家电产品</a:t>
            </a:r>
            <a:endParaRPr lang="en-US" sz="12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l" eaLnBrk="1" latinLnBrk="0" hangingPunct="1">
              <a:lnSpc>
                <a:spcPts val="1800"/>
              </a:lnSpc>
            </a:pPr>
            <a:r>
              <a:rPr lang="zh-CN" alt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■ </a:t>
            </a:r>
            <a:r>
              <a:rPr lang="en-US" sz="12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工业产品</a:t>
            </a:r>
            <a:r>
              <a:rPr 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   </a:t>
            </a:r>
            <a:r>
              <a:rPr lang="zh-CN" alt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■ </a:t>
            </a:r>
            <a:r>
              <a:rPr lang="en-US" sz="1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安防产品</a:t>
            </a:r>
            <a:endParaRPr lang="en-US" sz="12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7" descr="DSC01626-OK"/>
          <p:cNvPicPr>
            <a:picLocks noChangeAspect="1"/>
          </p:cNvPicPr>
          <p:nvPr/>
        </p:nvPicPr>
        <p:blipFill>
          <a:blip r:embed="rId1">
            <a:lum bright="6000"/>
          </a:blip>
          <a:srcRect l="2084" t="37773" r="155" b="10959"/>
          <a:stretch>
            <a:fillRect/>
          </a:stretch>
        </p:blipFill>
        <p:spPr>
          <a:xfrm>
            <a:off x="629285" y="4958080"/>
            <a:ext cx="4431938" cy="1724025"/>
          </a:xfrm>
          <a:prstGeom prst="rect">
            <a:avLst/>
          </a:prstGeom>
        </p:spPr>
      </p:pic>
      <p:sp>
        <p:nvSpPr>
          <p:cNvPr id="5" name="Pentagon 5"/>
          <p:cNvSpPr/>
          <p:nvPr/>
        </p:nvSpPr>
        <p:spPr>
          <a:xfrm>
            <a:off x="628651" y="1388102"/>
            <a:ext cx="4432572" cy="2298065"/>
          </a:xfrm>
          <a:prstGeom prst="homePlate">
            <a:avLst>
              <a:gd name="adj" fmla="val 0"/>
            </a:avLst>
          </a:prstGeom>
          <a:solidFill>
            <a:srgbClr val="479CD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latinLnBrk="0" hangingPunct="1">
              <a:lnSpc>
                <a:spcPts val="19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● 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10m法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半</a:t>
            </a:r>
            <a:r>
              <a:rPr sz="1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电波暗室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1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间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just" eaLnBrk="1" latinLnBrk="0" hangingPunct="1">
              <a:lnSpc>
                <a:spcPts val="19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● 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3m法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半</a:t>
            </a:r>
            <a:r>
              <a:rPr sz="1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电波暗室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     3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间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just" eaLnBrk="1" latinLnBrk="0" hangingPunct="1">
              <a:lnSpc>
                <a:spcPts val="19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●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RF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全电波暗室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        1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间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  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just" eaLnBrk="1" latinLnBrk="0" hangingPunct="1">
              <a:lnSpc>
                <a:spcPts val="19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● </a:t>
            </a:r>
            <a:r>
              <a:rPr sz="1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电磁屏蔽室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       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间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just" eaLnBrk="1" latinLnBrk="0" hangingPunct="1">
              <a:lnSpc>
                <a:spcPts val="19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● 发射</a:t>
            </a:r>
            <a:r>
              <a:rPr sz="1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测试系统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          4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套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algn="just" eaLnBrk="1" latinLnBrk="0" hangingPunct="1">
              <a:lnSpc>
                <a:spcPts val="19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● </a:t>
            </a:r>
            <a:r>
              <a:rPr sz="1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抗扰测试系统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                     7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套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/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8157568" y="3874770"/>
            <a:ext cx="2376263" cy="1512570"/>
          </a:xfrm>
          <a:prstGeom prst="rect">
            <a:avLst/>
          </a:prstGeom>
        </p:spPr>
      </p:pic>
      <p:pic>
        <p:nvPicPr>
          <p:cNvPr id="11" name="图片 10" descr="10M CHAMBER 4-OK"/>
          <p:cNvPicPr/>
          <p:nvPr/>
        </p:nvPicPr>
        <p:blipFill>
          <a:blip r:embed="rId3">
            <a:lum bright="6000"/>
          </a:blip>
          <a:srcRect l="7577" r="2209"/>
          <a:stretch>
            <a:fillRect/>
          </a:stretch>
        </p:blipFill>
        <p:spPr>
          <a:xfrm>
            <a:off x="8157568" y="1388110"/>
            <a:ext cx="3951248" cy="238569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4">
            <a:lum bright="6000" contrast="6000"/>
          </a:blip>
          <a:srcRect l="36070" t="1438" r="32848" b="2399"/>
          <a:stretch>
            <a:fillRect/>
          </a:stretch>
        </p:blipFill>
        <p:spPr>
          <a:xfrm>
            <a:off x="10605839" y="3874770"/>
            <a:ext cx="1502976" cy="280797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133231" y="1393190"/>
            <a:ext cx="2952328" cy="5297805"/>
            <a:chOff x="9464" y="2016"/>
            <a:chExt cx="3969" cy="8021"/>
          </a:xfrm>
        </p:grpSpPr>
        <p:pic>
          <p:nvPicPr>
            <p:cNvPr id="7" name="图片 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464" y="2016"/>
              <a:ext cx="3969" cy="2602"/>
            </a:xfrm>
            <a:prstGeom prst="rect">
              <a:avLst/>
            </a:prstGeom>
          </p:spPr>
        </p:pic>
        <p:pic>
          <p:nvPicPr>
            <p:cNvPr id="13" name="图片 12"/>
            <p:cNvPicPr/>
            <p:nvPr/>
          </p:nvPicPr>
          <p:blipFill>
            <a:blip r:embed="rId6">
              <a:lum bright="6000"/>
            </a:blip>
            <a:stretch>
              <a:fillRect/>
            </a:stretch>
          </p:blipFill>
          <p:spPr>
            <a:xfrm>
              <a:off x="9464" y="4730"/>
              <a:ext cx="3969" cy="2602"/>
            </a:xfrm>
            <a:prstGeom prst="rect">
              <a:avLst/>
            </a:prstGeom>
          </p:spPr>
        </p:pic>
        <p:pic>
          <p:nvPicPr>
            <p:cNvPr id="14" name="图片 13"/>
            <p:cNvPicPr/>
            <p:nvPr/>
          </p:nvPicPr>
          <p:blipFill>
            <a:blip r:embed="rId7">
              <a:lum bright="6000"/>
            </a:blip>
            <a:stretch>
              <a:fillRect/>
            </a:stretch>
          </p:blipFill>
          <p:spPr>
            <a:xfrm>
              <a:off x="9464" y="7435"/>
              <a:ext cx="3969" cy="2602"/>
            </a:xfrm>
            <a:prstGeom prst="rect">
              <a:avLst/>
            </a:prstGeom>
          </p:spPr>
        </p:pic>
      </p:grpSp>
      <p:pic>
        <p:nvPicPr>
          <p:cNvPr id="18" name="图片 17" descr="传导抗扰度测试-OK"/>
          <p:cNvPicPr/>
          <p:nvPr/>
        </p:nvPicPr>
        <p:blipFill>
          <a:blip r:embed="rId8">
            <a:lum bright="6000"/>
          </a:blip>
          <a:srcRect l="1239" t="30691" r="14007" b="1165"/>
          <a:stretch>
            <a:fillRect/>
          </a:stretch>
        </p:blipFill>
        <p:spPr>
          <a:xfrm>
            <a:off x="8157568" y="5431155"/>
            <a:ext cx="2376263" cy="1259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34315"/>
            <a:ext cx="816546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东电检测安规（Safety)实验室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85800" y="1283925"/>
            <a:ext cx="11449686" cy="5421097"/>
            <a:chOff x="1098" y="2406"/>
            <a:chExt cx="18013" cy="7837"/>
          </a:xfrm>
        </p:grpSpPr>
        <p:pic>
          <p:nvPicPr>
            <p:cNvPr id="5" name="图片 4" descr="Safety Lab-OK"/>
            <p:cNvPicPr/>
            <p:nvPr/>
          </p:nvPicPr>
          <p:blipFill>
            <a:blip r:embed="rId1"/>
            <a:srcRect l="15100" t="3866" r="2367" b="-262"/>
            <a:stretch>
              <a:fillRect/>
            </a:stretch>
          </p:blipFill>
          <p:spPr>
            <a:xfrm>
              <a:off x="5581" y="5854"/>
              <a:ext cx="4487" cy="4389"/>
            </a:xfrm>
            <a:prstGeom prst="rect">
              <a:avLst/>
            </a:prstGeom>
          </p:spPr>
        </p:pic>
        <p:pic>
          <p:nvPicPr>
            <p:cNvPr id="6" name="图片 5" descr="DSC01475"/>
            <p:cNvPicPr/>
            <p:nvPr/>
          </p:nvPicPr>
          <p:blipFill>
            <a:blip r:embed="rId2"/>
            <a:srcRect l="9171" t="-1" r="25401" b="1"/>
            <a:stretch>
              <a:fillRect/>
            </a:stretch>
          </p:blipFill>
          <p:spPr>
            <a:xfrm>
              <a:off x="1115" y="5854"/>
              <a:ext cx="4353" cy="4389"/>
            </a:xfrm>
            <a:prstGeom prst="rect">
              <a:avLst/>
            </a:prstGeom>
          </p:spPr>
        </p:pic>
        <p:pic>
          <p:nvPicPr>
            <p:cNvPr id="8" name="图片 7" descr="DSC_1155-ok"/>
            <p:cNvPicPr/>
            <p:nvPr/>
          </p:nvPicPr>
          <p:blipFill>
            <a:blip r:embed="rId3">
              <a:lum bright="12000"/>
            </a:blip>
            <a:srcRect l="320" t="29742" b="23774"/>
            <a:stretch>
              <a:fillRect/>
            </a:stretch>
          </p:blipFill>
          <p:spPr>
            <a:xfrm>
              <a:off x="10678" y="5817"/>
              <a:ext cx="8433" cy="2574"/>
            </a:xfrm>
            <a:prstGeom prst="rect">
              <a:avLst/>
            </a:prstGeom>
          </p:spPr>
        </p:pic>
        <p:grpSp>
          <p:nvGrpSpPr>
            <p:cNvPr id="46" name="Group 34"/>
            <p:cNvGrpSpPr/>
            <p:nvPr/>
          </p:nvGrpSpPr>
          <p:grpSpPr>
            <a:xfrm>
              <a:off x="1098" y="2406"/>
              <a:ext cx="8969" cy="1641"/>
              <a:chOff x="5128064" y="3087523"/>
              <a:chExt cx="3322363" cy="277167"/>
            </a:xfrm>
          </p:grpSpPr>
          <p:sp>
            <p:nvSpPr>
              <p:cNvPr id="47" name="Pentagon 5"/>
              <p:cNvSpPr/>
              <p:nvPr/>
            </p:nvSpPr>
            <p:spPr>
              <a:xfrm>
                <a:off x="5578422" y="3087523"/>
                <a:ext cx="2872005" cy="277167"/>
              </a:xfrm>
              <a:prstGeom prst="homePlate">
                <a:avLst>
                  <a:gd name="adj" fmla="val 0"/>
                </a:avLst>
              </a:prstGeom>
              <a:solidFill>
                <a:srgbClr val="479C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6525" tIns="136525" rIns="136525" bIns="136525" rtlCol="0" anchor="ctr"/>
              <a:lstStyle/>
              <a:p>
                <a:pPr algn="l" eaLnBrk="1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● </a:t>
                </a:r>
                <a:r>
                  <a:rPr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面积</a:t>
                </a:r>
                <a:r>
                  <a:rPr lang="en-US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5</a:t>
                </a:r>
                <a:r>
                  <a:rPr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00平方，设备240件，具备音视频、信息设备、灯具、插头附件等检测设备系统</a:t>
                </a:r>
                <a:r>
                  <a:rPr lang="zh-CN" altLang="en-US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 ；   </a:t>
                </a:r>
                <a:endPara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algn="l" eaLnBrk="1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● 国际检测项目：TUV莱茵国际CBTL、天祥ETL认证</a:t>
                </a:r>
                <a:r>
                  <a:rPr lang="zh-CN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。</a:t>
                </a:r>
                <a:endParaRPr lang="zh-CN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" name="Rectangle 9"/>
              <p:cNvSpPr/>
              <p:nvPr/>
            </p:nvSpPr>
            <p:spPr>
              <a:xfrm>
                <a:off x="5128064" y="3087523"/>
                <a:ext cx="450358" cy="277167"/>
              </a:xfrm>
              <a:prstGeom prst="rect">
                <a:avLst/>
              </a:prstGeom>
              <a:solidFill>
                <a:srgbClr val="0E76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6525" tIns="136525" rIns="136525" bIns="136525" rtlCol="0" anchor="ctr"/>
              <a:lstStyle/>
              <a:p>
                <a:pPr algn="ctr" eaLnBrk="1" latinLnBrk="0" hangingPunct="1">
                  <a:lnSpc>
                    <a:spcPts val="2200"/>
                  </a:lnSpc>
                </a:pP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东莞</a:t>
                </a:r>
                <a:endPara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" name="Group 34"/>
            <p:cNvGrpSpPr/>
            <p:nvPr/>
          </p:nvGrpSpPr>
          <p:grpSpPr>
            <a:xfrm>
              <a:off x="1098" y="4132"/>
              <a:ext cx="8970" cy="1596"/>
              <a:chOff x="5128064" y="3095119"/>
              <a:chExt cx="3322733" cy="263711"/>
            </a:xfrm>
          </p:grpSpPr>
          <p:sp>
            <p:nvSpPr>
              <p:cNvPr id="4" name="Pentagon 5"/>
              <p:cNvSpPr/>
              <p:nvPr/>
            </p:nvSpPr>
            <p:spPr>
              <a:xfrm>
                <a:off x="5578422" y="3095119"/>
                <a:ext cx="2872375" cy="263711"/>
              </a:xfrm>
              <a:prstGeom prst="homePlate">
                <a:avLst>
                  <a:gd name="adj" fmla="val 0"/>
                </a:avLst>
              </a:prstGeom>
              <a:solidFill>
                <a:srgbClr val="479C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36525" tIns="136525" rIns="136525" bIns="136525" numCol="1" spcCol="0" rtlCol="0" fromWordArt="0" anchor="ctr" anchorCtr="0" forceAA="0" compatLnSpc="1">
                <a:noAutofit/>
              </a:bodyPr>
              <a:lstStyle/>
              <a:p>
                <a:pPr lvl="0" algn="l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● 面积</a:t>
                </a:r>
                <a:r>
                  <a:rPr lang="en-US" altLang="zh-CN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3</a:t>
                </a:r>
                <a:r>
                  <a:rPr lang="zh-CN" altLang="en-US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00平方，具备音视频、信息设备等180多件测试系统。 </a:t>
                </a:r>
                <a:endPara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Rectangle 9"/>
              <p:cNvSpPr/>
              <p:nvPr/>
            </p:nvSpPr>
            <p:spPr>
              <a:xfrm>
                <a:off x="5128064" y="3095119"/>
                <a:ext cx="450267" cy="263649"/>
              </a:xfrm>
              <a:prstGeom prst="rect">
                <a:avLst/>
              </a:prstGeom>
              <a:solidFill>
                <a:srgbClr val="0E76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6525" tIns="136525" rIns="136525" bIns="136525" rtlCol="0" anchor="ctr"/>
              <a:lstStyle/>
              <a:p>
                <a:pPr algn="ctr" eaLnBrk="1" latinLnBrk="0" hangingPunct="1">
                  <a:lnSpc>
                    <a:spcPts val="2200"/>
                  </a:lnSpc>
                </a:pP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天津</a:t>
                </a:r>
                <a:endPara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 flipH="1">
              <a:off x="10351" y="2407"/>
              <a:ext cx="1" cy="7822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合 15"/>
            <p:cNvGrpSpPr/>
            <p:nvPr/>
          </p:nvGrpSpPr>
          <p:grpSpPr>
            <a:xfrm>
              <a:off x="10660" y="2414"/>
              <a:ext cx="8451" cy="3313"/>
              <a:chOff x="10465" y="2742"/>
              <a:chExt cx="8327" cy="1388"/>
            </a:xfrm>
          </p:grpSpPr>
          <p:sp>
            <p:nvSpPr>
              <p:cNvPr id="13" name="Pentagon 6"/>
              <p:cNvSpPr/>
              <p:nvPr/>
            </p:nvSpPr>
            <p:spPr>
              <a:xfrm>
                <a:off x="10465" y="2742"/>
                <a:ext cx="8308" cy="670"/>
              </a:xfrm>
              <a:prstGeom prst="homePlate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145" rtlCol="0" anchor="ctr"/>
              <a:lstStyle/>
              <a:p>
                <a:pPr algn="l" eaLnBrk="1" latinLnBrk="0" hangingPunct="1">
                  <a:lnSpc>
                    <a:spcPts val="2400"/>
                  </a:lnSpc>
                </a:pPr>
                <a:r>
                  <a:rPr lang="zh-CN" altLang="en-US" sz="13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★ 拥有经验丰富的安规工程师，为企业解决各类电子电气产品在设计、研发、生产碰到的各类安规问题；</a:t>
                </a:r>
                <a:endParaRPr lang="zh-CN" altLang="en-US" sz="13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" name="Pentagon 6"/>
              <p:cNvSpPr/>
              <p:nvPr/>
            </p:nvSpPr>
            <p:spPr>
              <a:xfrm>
                <a:off x="10484" y="3454"/>
                <a:ext cx="8308" cy="676"/>
              </a:xfrm>
              <a:prstGeom prst="homePlate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145" rtlCol="0" anchor="ctr"/>
              <a:lstStyle/>
              <a:p>
                <a:pPr algn="l">
                  <a:lnSpc>
                    <a:spcPct val="120000"/>
                  </a:lnSpc>
                </a:pPr>
                <a:r>
                  <a:rPr lang="zh-CN" sz="13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★ </a:t>
                </a:r>
                <a:r>
                  <a:rPr sz="13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TUV Rheinland CBTL实验室, TUV Rheinland PTL实验室, Nemko, TUV SUD, ITS, CSA等机构授权目击实验室</a:t>
                </a:r>
                <a:r>
                  <a:rPr lang="zh-CN" sz="13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。</a:t>
                </a:r>
                <a:endParaRPr lang="zh-CN" sz="13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0697" y="8464"/>
              <a:ext cx="8394" cy="1766"/>
              <a:chOff x="10484" y="8265"/>
              <a:chExt cx="8195" cy="1820"/>
            </a:xfrm>
          </p:grpSpPr>
          <p:sp>
            <p:nvSpPr>
              <p:cNvPr id="9" name="Rectangle 7"/>
              <p:cNvSpPr/>
              <p:nvPr/>
            </p:nvSpPr>
            <p:spPr>
              <a:xfrm>
                <a:off x="10484" y="8265"/>
                <a:ext cx="1123" cy="1821"/>
              </a:xfrm>
              <a:prstGeom prst="rect">
                <a:avLst/>
              </a:prstGeom>
              <a:solidFill>
                <a:srgbClr val="479C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>
                  <a:lnSpc>
                    <a:spcPts val="2000"/>
                  </a:lnSpc>
                </a:pP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服务产品范围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Rectangle 6"/>
              <p:cNvSpPr/>
              <p:nvPr/>
            </p:nvSpPr>
            <p:spPr>
              <a:xfrm>
                <a:off x="11625" y="8265"/>
                <a:ext cx="3542" cy="1821"/>
              </a:xfrm>
              <a:prstGeom prst="rect">
                <a:avLst/>
              </a:prstGeom>
              <a:solidFill>
                <a:schemeClr val="bg1">
                  <a:lumMod val="95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6525" tIns="136525" rIns="179705" bIns="136525" rtlCol="0" anchor="t" anchorCtr="0"/>
              <a:lstStyle/>
              <a:p>
                <a:pPr marL="171450" indent="-171450" eaLnBrk="1" latinLnBrk="0" hangingPunct="1">
                  <a:lnSpc>
                    <a:spcPts val="2200"/>
                  </a:lnSpc>
                  <a:buFont typeface="Wingdings" panose="05000000000000000000" charset="0"/>
                  <a:buChar char="l"/>
                </a:pPr>
                <a:r>
                  <a:rPr lang="zh-CN" altLang="en-US" sz="1300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灯具照明产品</a:t>
                </a:r>
                <a:endParaRPr lang="zh-CN" altLang="en-US" sz="130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  <a:p>
                <a:pPr marL="171450" indent="-171450" eaLnBrk="1" latinLnBrk="0" hangingPunct="1">
                  <a:lnSpc>
                    <a:spcPts val="2200"/>
                  </a:lnSpc>
                  <a:buFont typeface="Wingdings" panose="05000000000000000000" charset="0"/>
                  <a:buChar char="l"/>
                </a:pPr>
                <a:r>
                  <a:rPr lang="zh-CN" altLang="en-US" sz="1300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电源产品</a:t>
                </a:r>
                <a:endParaRPr lang="zh-CN" altLang="en-US" sz="130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  <a:p>
                <a:pPr marL="171450" indent="-171450" eaLnBrk="1" latinLnBrk="0" hangingPunct="1">
                  <a:lnSpc>
                    <a:spcPts val="2200"/>
                  </a:lnSpc>
                  <a:buFont typeface="Wingdings" panose="05000000000000000000" charset="0"/>
                  <a:buChar char="l"/>
                </a:pPr>
                <a:r>
                  <a:rPr lang="zh-CN" altLang="en-US" sz="1300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信息技术产品</a:t>
                </a:r>
                <a:endParaRPr lang="zh-CN" altLang="en-US" sz="130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Rectangle 6"/>
              <p:cNvSpPr/>
              <p:nvPr/>
            </p:nvSpPr>
            <p:spPr>
              <a:xfrm>
                <a:off x="15137" y="8265"/>
                <a:ext cx="3542" cy="1821"/>
              </a:xfrm>
              <a:prstGeom prst="rect">
                <a:avLst/>
              </a:prstGeom>
              <a:solidFill>
                <a:schemeClr val="bg1">
                  <a:lumMod val="95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6525" tIns="136525" rIns="179705" bIns="136525" rtlCol="0" anchor="t" anchorCtr="0"/>
              <a:lstStyle/>
              <a:p>
                <a:pPr marL="171450" indent="-171450" eaLnBrk="1" latinLnBrk="0" hangingPunct="1">
                  <a:lnSpc>
                    <a:spcPts val="2200"/>
                  </a:lnSpc>
                  <a:buFont typeface="Wingdings" panose="05000000000000000000" charset="0"/>
                  <a:buChar char="l"/>
                </a:pPr>
                <a:r>
                  <a:rPr lang="zh-CN" altLang="en-US" sz="1300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音视频产品</a:t>
                </a:r>
                <a:endParaRPr lang="zh-CN" altLang="en-US" sz="130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  <a:p>
                <a:pPr marL="171450" indent="-171450" eaLnBrk="1" latinLnBrk="0" hangingPunct="1">
                  <a:lnSpc>
                    <a:spcPts val="2200"/>
                  </a:lnSpc>
                  <a:buFont typeface="Wingdings" panose="05000000000000000000" charset="0"/>
                  <a:buChar char="l"/>
                </a:pPr>
                <a:r>
                  <a:rPr lang="zh-CN" altLang="en-US" sz="1300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家电产品</a:t>
                </a:r>
                <a:endParaRPr lang="zh-CN" altLang="en-US" sz="130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895985" y="234315"/>
            <a:ext cx="8165465" cy="4921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东电检测射频实验室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77545" y="1292225"/>
            <a:ext cx="11469370" cy="5424805"/>
            <a:chOff x="1298" y="1989"/>
            <a:chExt cx="17666" cy="8543"/>
          </a:xfrm>
        </p:grpSpPr>
        <p:pic>
          <p:nvPicPr>
            <p:cNvPr id="21" name="图片 20" descr="DSC01638"/>
            <p:cNvPicPr/>
            <p:nvPr/>
          </p:nvPicPr>
          <p:blipFill>
            <a:blip r:embed="rId1"/>
            <a:srcRect l="14185" r="6344"/>
            <a:stretch>
              <a:fillRect/>
            </a:stretch>
          </p:blipFill>
          <p:spPr>
            <a:xfrm>
              <a:off x="8345" y="1989"/>
              <a:ext cx="5243" cy="4453"/>
            </a:xfrm>
            <a:prstGeom prst="rect">
              <a:avLst/>
            </a:prstGeom>
          </p:spPr>
        </p:pic>
        <p:pic>
          <p:nvPicPr>
            <p:cNvPr id="23" name="图片 22" descr="IMG_20190516_134958-OK"/>
            <p:cNvPicPr/>
            <p:nvPr/>
          </p:nvPicPr>
          <p:blipFill>
            <a:blip r:embed="rId2">
              <a:lum bright="6000"/>
            </a:blip>
            <a:srcRect l="8387" r="1945"/>
            <a:stretch>
              <a:fillRect/>
            </a:stretch>
          </p:blipFill>
          <p:spPr>
            <a:xfrm>
              <a:off x="13721" y="1989"/>
              <a:ext cx="5243" cy="4435"/>
            </a:xfrm>
            <a:prstGeom prst="rect">
              <a:avLst/>
            </a:prstGeom>
          </p:spPr>
        </p:pic>
        <p:pic>
          <p:nvPicPr>
            <p:cNvPr id="24" name="图片 23" descr="IMG_3120-OK"/>
            <p:cNvPicPr/>
            <p:nvPr/>
          </p:nvPicPr>
          <p:blipFill>
            <a:blip r:embed="rId3">
              <a:lum bright="6000"/>
            </a:blip>
            <a:srcRect l="7109" t="11538" r="1051"/>
            <a:stretch>
              <a:fillRect/>
            </a:stretch>
          </p:blipFill>
          <p:spPr>
            <a:xfrm>
              <a:off x="8345" y="6614"/>
              <a:ext cx="5243" cy="3918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721" y="6598"/>
              <a:ext cx="5243" cy="3934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298" y="6597"/>
              <a:ext cx="6914" cy="3934"/>
              <a:chOff x="1542" y="-322"/>
              <a:chExt cx="6039" cy="7281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542" y="-322"/>
                <a:ext cx="6039" cy="7281"/>
              </a:xfrm>
              <a:prstGeom prst="rect">
                <a:avLst/>
              </a:prstGeom>
              <a:solidFill>
                <a:srgbClr val="479CD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TextBox 3"/>
              <p:cNvSpPr>
                <a:spLocks noChangeArrowheads="1"/>
              </p:cNvSpPr>
              <p:nvPr/>
            </p:nvSpPr>
            <p:spPr bwMode="auto">
              <a:xfrm>
                <a:off x="1914" y="95"/>
                <a:ext cx="5135" cy="5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algn="l">
                  <a:lnSpc>
                    <a:spcPct val="150000"/>
                  </a:lnSpc>
                  <a:buFont typeface="Wingdings" panose="05000000000000000000" charset="0"/>
                  <a:buNone/>
                </a:pPr>
                <a:r>
                  <a:rPr lang="zh-CN" altLang="en-US" sz="1600" b="1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拥有设备：</a:t>
                </a:r>
                <a:endPara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marL="285750" indent="-285750" algn="just" eaLnBrk="1" latinLnBrk="0" hangingPunct="1">
                  <a:lnSpc>
                    <a:spcPct val="150000"/>
                  </a:lnSpc>
                  <a:buFont typeface="Wingdings" panose="05000000000000000000" charset="0"/>
                  <a:buChar char="n"/>
                </a:pPr>
                <a:r>
                  <a:rPr lang="zh-CN" altLang="en-US" sz="1300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2间射频实验室,1座全电波暗室；</a:t>
                </a:r>
                <a:endParaRPr lang="zh-CN" altLang="en-US" sz="13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marL="285750" indent="-285750" algn="just" eaLnBrk="1" latinLnBrk="0" hangingPunct="1">
                  <a:lnSpc>
                    <a:spcPct val="150000"/>
                  </a:lnSpc>
                  <a:buFont typeface="Wingdings" panose="05000000000000000000" charset="0"/>
                  <a:buChar char="n"/>
                </a:pPr>
                <a:r>
                  <a:rPr lang="zh-CN" altLang="en-US" sz="1300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2套SRD, WI-FI, BT 测试系统；</a:t>
                </a:r>
                <a:endParaRPr lang="zh-CN" altLang="en-US" sz="13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marL="285750" indent="-285750" algn="just" eaLnBrk="1" latinLnBrk="0" hangingPunct="1">
                  <a:lnSpc>
                    <a:spcPct val="150000"/>
                  </a:lnSpc>
                  <a:buFont typeface="Wingdings" panose="05000000000000000000" charset="0"/>
                  <a:buChar char="n"/>
                </a:pPr>
                <a:r>
                  <a:rPr lang="zh-CN" altLang="en-US" sz="1300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频谱分析仪，综测仪，网络分析仪，信号源，GPS信号源等射频设备100多台。</a:t>
                </a:r>
                <a:endParaRPr lang="zh-CN" altLang="en-US" sz="13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marL="285750" indent="-285750" algn="just" eaLnBrk="1" latinLnBrk="0" hangingPunct="1">
                  <a:lnSpc>
                    <a:spcPct val="150000"/>
                  </a:lnSpc>
                  <a:buFont typeface="Wingdings" panose="05000000000000000000" charset="0"/>
                  <a:buChar char="n"/>
                </a:pPr>
                <a:r>
                  <a:rPr lang="zh-CN" altLang="en-US" sz="1300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★ 最高测试频率200GHz。</a:t>
                </a:r>
                <a:endParaRPr lang="zh-CN" altLang="en-US" sz="13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298" y="2007"/>
              <a:ext cx="6915" cy="4435"/>
              <a:chOff x="1411" y="6392"/>
              <a:chExt cx="6057" cy="4034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1411" y="6392"/>
                <a:ext cx="6057" cy="4034"/>
              </a:xfrm>
              <a:prstGeom prst="rect">
                <a:avLst/>
              </a:prstGeom>
              <a:solidFill>
                <a:schemeClr val="accent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" name="TextBox 3"/>
              <p:cNvSpPr>
                <a:spLocks noChangeArrowheads="1"/>
              </p:cNvSpPr>
              <p:nvPr/>
            </p:nvSpPr>
            <p:spPr bwMode="auto">
              <a:xfrm>
                <a:off x="1769" y="6685"/>
                <a:ext cx="5164" cy="3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indent="0" algn="just" eaLnBrk="1" latinLnBrk="0" hangingPunct="1">
                  <a:lnSpc>
                    <a:spcPts val="2200"/>
                  </a:lnSpc>
                </a:pPr>
                <a:r>
                  <a:rPr lang="zh-CN" altLang="en-US" sz="1600" b="1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具备能力：</a:t>
                </a:r>
                <a:endParaRPr lang="zh-CN" altLang="en-US" sz="1600" b="1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marL="285750" indent="-285750" algn="just" eaLnBrk="1" latinLnBrk="0" hangingPunct="1">
                  <a:lnSpc>
                    <a:spcPts val="2200"/>
                  </a:lnSpc>
                  <a:buFont typeface="Wingdings" panose="05000000000000000000" charset="0"/>
                  <a:buChar char="n"/>
                </a:pPr>
                <a:r>
                  <a:rPr lang="zh-CN" altLang="en-US" sz="1300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蓝牙、WI-FI、DFS测试能力；</a:t>
                </a:r>
                <a:endParaRPr lang="zh-CN" altLang="en-US" sz="13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marL="285750" indent="-285750" algn="just" eaLnBrk="1" latinLnBrk="0" hangingPunct="1">
                  <a:lnSpc>
                    <a:spcPts val="2200"/>
                  </a:lnSpc>
                  <a:buFont typeface="Wingdings" panose="05000000000000000000" charset="0"/>
                  <a:buChar char="n"/>
                </a:pPr>
                <a:r>
                  <a:rPr lang="zh-CN" altLang="en-US" sz="1300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3G,4G测试能力，GPS、北斗、伽利略、格洛纳斯卫星导航测试能力；</a:t>
                </a:r>
                <a:endParaRPr lang="zh-CN" altLang="en-US" sz="13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marL="285750" indent="-285750" algn="just" eaLnBrk="1" latinLnBrk="0" hangingPunct="1">
                  <a:lnSpc>
                    <a:spcPts val="2200"/>
                  </a:lnSpc>
                  <a:buFont typeface="Wingdings" panose="05000000000000000000" charset="0"/>
                  <a:buChar char="n"/>
                </a:pPr>
                <a:r>
                  <a:rPr lang="zh-CN" altLang="en-US" sz="1300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DAB、DVB-T,DVB-S,测试能力；</a:t>
                </a:r>
                <a:endParaRPr lang="zh-CN" altLang="en-US" sz="13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marL="285750" indent="-285750" algn="just" eaLnBrk="1" latinLnBrk="0" hangingPunct="1">
                  <a:lnSpc>
                    <a:spcPts val="2200"/>
                  </a:lnSpc>
                  <a:buFont typeface="Wingdings" panose="05000000000000000000" charset="0"/>
                  <a:buChar char="n"/>
                </a:pPr>
                <a:r>
                  <a:rPr lang="zh-CN" altLang="en-US" sz="1300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毫米波雷达测试能力；</a:t>
                </a:r>
                <a:endParaRPr lang="zh-CN" altLang="en-US" sz="13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marL="285750" indent="-285750" algn="just" eaLnBrk="1" latinLnBrk="0" hangingPunct="1">
                  <a:lnSpc>
                    <a:spcPts val="2200"/>
                  </a:lnSpc>
                  <a:buFont typeface="Wingdings" panose="05000000000000000000" charset="0"/>
                  <a:buChar char="n"/>
                </a:pPr>
                <a:r>
                  <a:rPr lang="zh-CN" altLang="en-US" sz="1300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无线充电（WPC）测试能力；</a:t>
                </a:r>
                <a:endParaRPr lang="zh-CN" altLang="en-US" sz="13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marL="285750" indent="-285750" algn="just" eaLnBrk="1" latinLnBrk="0" hangingPunct="1">
                  <a:lnSpc>
                    <a:spcPts val="2200"/>
                  </a:lnSpc>
                  <a:buFont typeface="Wingdings" panose="05000000000000000000" charset="0"/>
                  <a:buChar char="n"/>
                </a:pPr>
                <a:r>
                  <a:rPr lang="zh-CN" altLang="en-US" sz="1300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全球50多个国家和地区的100多个标准检测能力；</a:t>
                </a:r>
                <a:endParaRPr lang="zh-CN" altLang="en-US" sz="13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marL="285750" indent="-285750" algn="just" eaLnBrk="1" latinLnBrk="0" hangingPunct="1">
                  <a:lnSpc>
                    <a:spcPts val="2200"/>
                  </a:lnSpc>
                  <a:buFont typeface="Wingdings" panose="05000000000000000000" charset="0"/>
                  <a:buChar char="n"/>
                </a:pPr>
                <a:r>
                  <a:rPr lang="zh-CN" altLang="en-US" sz="1300" dirty="0">
                    <a:solidFill>
                      <a:schemeClr val="bg1"/>
                    </a:solidFill>
                    <a:ea typeface="微软雅黑" panose="020B0503020204020204" pitchFamily="34" charset="-122"/>
                    <a:sym typeface="Arial" panose="020B0604020202020204" pitchFamily="34" charset="0"/>
                  </a:rPr>
                  <a:t>70多项射频认证能力；</a:t>
                </a:r>
                <a:endParaRPr lang="zh-CN" altLang="en-US" sz="1300" dirty="0">
                  <a:solidFill>
                    <a:schemeClr val="bg1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060"/>
  <p:tag name="ISLIDE TOOLS.GUIDESSETTING" val="{&quot;Id&quot;:&quot;GuidesStyle_Wide&quot;,&quot;Name&quot;:&quot;宽&quot;,&quot;HeaderHeight&quot;:9.0,&quot;FooterHeight&quot;:4.0,&quot;SideMargin&quot;:2.0,&quot;TopMargin&quot;:2.0,&quot;BottomMargin&quot;:2.0,&quot;IntervalMargin&quot;:2.0}"/>
  <p:tag name="commondata" val="eyJoZGlkIjoiYjY0NzkzNDEyMzNkYjUzYzdiMWFiNjc2MDk5N2JiM2YifQ=="/>
</p:tagLst>
</file>

<file path=ppt/theme/theme1.xml><?xml version="1.0" encoding="utf-8"?>
<a:theme xmlns:a="http://schemas.openxmlformats.org/drawingml/2006/main" name="自定义设计方案">
  <a:themeElements>
    <a:clrScheme name="自定义 8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73AE"/>
      </a:accent1>
      <a:accent2>
        <a:srgbClr val="5ED1E5"/>
      </a:accent2>
      <a:accent3>
        <a:srgbClr val="0673AE"/>
      </a:accent3>
      <a:accent4>
        <a:srgbClr val="5ED1E5"/>
      </a:accent4>
      <a:accent5>
        <a:srgbClr val="0673AE"/>
      </a:accent5>
      <a:accent6>
        <a:srgbClr val="5ED1E5"/>
      </a:accent6>
      <a:hlink>
        <a:srgbClr val="0673AE"/>
      </a:hlink>
      <a:folHlink>
        <a:srgbClr val="5ED1E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3430</Words>
  <Application>WPS 演示</Application>
  <PresentationFormat>自定义</PresentationFormat>
  <Paragraphs>431</Paragraphs>
  <Slides>18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Calibri</vt:lpstr>
      <vt:lpstr>微软雅黑</vt:lpstr>
      <vt:lpstr>方正兰亭中黑_GBK</vt:lpstr>
      <vt:lpstr>黑体</vt:lpstr>
      <vt:lpstr>Wingdings</vt:lpstr>
      <vt:lpstr>STIXGeneral-Bold</vt:lpstr>
      <vt:lpstr>Segoe Print</vt:lpstr>
      <vt:lpstr>Arial Unicode MS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bt060</dc:title>
  <dc:creator/>
  <cp:lastModifiedBy>未央</cp:lastModifiedBy>
  <cp:revision>228</cp:revision>
  <dcterms:created xsi:type="dcterms:W3CDTF">2016-11-03T15:17:00Z</dcterms:created>
  <dcterms:modified xsi:type="dcterms:W3CDTF">2024-03-08T02:14:10Z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3C5A54AF873C40FE9FEF53B5DAC2FE9B</vt:lpwstr>
  </property>
</Properties>
</file>